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5" r:id="rId2"/>
    <p:sldMasterId id="2147483688" r:id="rId3"/>
  </p:sldMasterIdLst>
  <p:sldIdLst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A609-0366-43E5-93FC-F196BB824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16346-3158-43FF-BE70-C25B78E31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D9EE4-16C0-4888-BE08-2C860193B6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9EB0C-9F46-4F39-80FD-24847BBFD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42C46-CD7B-4BEA-ADA6-7EC50483C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9372-C76F-48EF-8E5E-354C4F040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CE0E0-9D41-46E1-A1E0-9EB489B63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E4B0-F3D9-4FCF-A429-F7C4544E0F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25EF2-8978-446D-978B-C31D76AFA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675AE-04CB-47DE-A7D0-5037460F3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9E2A6-14B8-4A51-AC8B-907B54200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96E4F-6F72-425A-AABA-72944CB6C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8DAA-5C57-448B-B1F6-C2CDA4FAD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F8493-3699-47B5-8A8F-5006ACE6A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3E0A8-0D91-461A-93F1-D0116BC6E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1CE42-581A-45DA-9020-957690DF6A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CAF3E-6964-491C-B680-1424A32C4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8C8F9-4C38-40F5-8C6C-6BF9C2241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84818-76B6-425C-A087-6EF766E05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20AA-BB75-4F88-BACF-6D309C0CB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36D09-F8EA-4FAA-8CB6-3FBD784E8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F6E2C-E88A-498F-98FA-08CC9EF59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FE0FE-D19B-4F1B-86DD-5A286EE4E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CBE0-F1F0-4737-A052-AA940C8EF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E336E-07AA-40C1-B314-7237E7944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AECC-E687-4A0A-B468-CB483808F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5406F-D00B-4F60-9043-070C138BF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EB222-E684-4C2E-BEB0-324BF830D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0B111-6B04-400A-93F5-DEF5306C25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5CF8-2272-499E-8910-5AA62EA7B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8344-9473-449F-975B-51680E1C84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A8F8C-2D3E-4018-B134-CF65F4906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B776F-E577-4DEE-B4C1-699DE1AB4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436E-4F90-4854-8D40-364AC6170A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CCB8AD1D-838A-4CE8-B325-86BD4C7DF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4200">
                <a:solidFill>
                  <a:schemeClr val="tx2"/>
                </a:solidFill>
                <a:latin typeface="Garamond" pitchFamily="18" charset="0"/>
              </a:rPr>
              <a:t>iRespond Question Master</a:t>
            </a:r>
          </a:p>
        </p:txBody>
      </p:sp>
      <p:sp>
        <p:nvSpPr>
          <p:cNvPr id="205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A.) Response A</a:t>
            </a:r>
          </a:p>
        </p:txBody>
      </p:sp>
      <p:sp>
        <p:nvSpPr>
          <p:cNvPr id="205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B.) Response B</a:t>
            </a:r>
          </a:p>
        </p:txBody>
      </p:sp>
      <p:sp>
        <p:nvSpPr>
          <p:cNvPr id="205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C.) Response C</a:t>
            </a:r>
          </a:p>
        </p:txBody>
      </p:sp>
      <p:sp>
        <p:nvSpPr>
          <p:cNvPr id="205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D.) Response D</a:t>
            </a:r>
          </a:p>
        </p:txBody>
      </p:sp>
      <p:sp>
        <p:nvSpPr>
          <p:cNvPr id="205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Section 4.5 </a:t>
            </a:r>
            <a:br>
              <a:rPr lang="en-US" sz="3200" smtClean="0"/>
            </a:br>
            <a:r>
              <a:rPr lang="en-US" sz="3200" smtClean="0"/>
              <a:t>Concentrations of Solutions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9913" y="1370013"/>
            <a:ext cx="7240587" cy="1982787"/>
          </a:xfrm>
        </p:spPr>
        <p:txBody>
          <a:bodyPr/>
          <a:lstStyle/>
          <a:p>
            <a:pPr eaLnBrk="1" hangingPunct="1"/>
            <a:r>
              <a:rPr lang="en-US" sz="2500" dirty="0" smtClean="0"/>
              <a:t>There are many different ways to express the concentration of a solution; however the most common is </a:t>
            </a:r>
            <a:r>
              <a:rPr lang="en-US" sz="2500" dirty="0" err="1" smtClean="0">
                <a:solidFill>
                  <a:srgbClr val="FF0000"/>
                </a:solidFill>
              </a:rPr>
              <a:t>molarity</a:t>
            </a:r>
            <a:r>
              <a:rPr lang="en-US" sz="2500" dirty="0" smtClean="0"/>
              <a:t> (mol/L)</a:t>
            </a:r>
          </a:p>
          <a:p>
            <a:pPr eaLnBrk="1" hangingPunct="1"/>
            <a:endParaRPr lang="en-US" sz="2500" dirty="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3500" y="3605646"/>
          <a:ext cx="55626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Equation" r:id="rId3" imgW="1981080" imgH="406080" progId="">
                  <p:embed/>
                </p:oleObj>
              </mc:Choice>
              <mc:Fallback>
                <p:oleObj name="Equation" r:id="rId3" imgW="1981080" imgH="4060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605646"/>
                        <a:ext cx="5562600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Guideline for Solution Stoichiometry Problems</a:t>
            </a:r>
          </a:p>
        </p:txBody>
      </p:sp>
      <p:pic>
        <p:nvPicPr>
          <p:cNvPr id="12293" name="Picture 5" descr="04_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391" y="2116282"/>
            <a:ext cx="7620000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3268" y="1297277"/>
            <a:ext cx="4116387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dirty="0" smtClean="0"/>
              <a:t>An IV saline solution is made by dissolving 180 g of </a:t>
            </a:r>
            <a:r>
              <a:rPr lang="en-US" sz="2500" dirty="0" err="1" smtClean="0"/>
              <a:t>NaCl</a:t>
            </a:r>
            <a:r>
              <a:rPr lang="en-US" sz="2500" dirty="0" smtClean="0"/>
              <a:t> in 20.0 L of solution.  What is the </a:t>
            </a:r>
            <a:r>
              <a:rPr lang="en-US" sz="2500" dirty="0" err="1" smtClean="0"/>
              <a:t>molarity</a:t>
            </a:r>
            <a:r>
              <a:rPr lang="en-US" sz="2500" dirty="0" smtClean="0"/>
              <a:t> of this solution?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37018" y="1286886"/>
            <a:ext cx="2968625" cy="41148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See Sample Exercise 4.11 (pg. 144)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Calculating Concentration of a Single Electrolyte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24440" y="1245322"/>
            <a:ext cx="4040187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dirty="0" smtClean="0"/>
              <a:t>What are the molar concentrations of the ions present in a 0.20 M calcium nitrate solution?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01936" y="1286886"/>
            <a:ext cx="2968625" cy="41148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See Sample Exercise 4.12 (pg. 145)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Calculating Grams of Solute Using Molarity Data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24440" y="1266104"/>
            <a:ext cx="4421187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dirty="0" smtClean="0"/>
              <a:t>Concentrated nitric acid, HNO</a:t>
            </a:r>
            <a:r>
              <a:rPr lang="en-US" sz="2500" baseline="-25000" dirty="0" smtClean="0"/>
              <a:t>3</a:t>
            </a:r>
            <a:r>
              <a:rPr lang="en-US" sz="2500" dirty="0" smtClean="0"/>
              <a:t>, is 15.9 M and is frequently sold in 2.5 L bottles.  How many grams of HNO</a:t>
            </a:r>
            <a:r>
              <a:rPr lang="en-US" sz="2500" baseline="-25000" dirty="0" smtClean="0"/>
              <a:t>3</a:t>
            </a:r>
            <a:r>
              <a:rPr lang="en-US" sz="2500" dirty="0" smtClean="0"/>
              <a:t> are contained in this bottle?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264727" y="1307668"/>
            <a:ext cx="2816225" cy="41148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See Sample Exercise 4.13 (Pg. 146)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Dilutions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Oftentimes a </a:t>
            </a:r>
            <a:r>
              <a:rPr lang="en-US" i="1" smtClean="0"/>
              <a:t>stock solution</a:t>
            </a:r>
            <a:r>
              <a:rPr lang="en-US" smtClean="0"/>
              <a:t> of a compound will be utilized to make a series of dilutions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volume of stock solution required to make a dilution can be quickly and easily calculated using the following equation: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FF3300"/>
                </a:solidFill>
              </a:rPr>
              <a:t>M</a:t>
            </a:r>
            <a:r>
              <a:rPr lang="en-US" sz="3200" baseline="-25000" smtClean="0">
                <a:solidFill>
                  <a:srgbClr val="FF3300"/>
                </a:solidFill>
              </a:rPr>
              <a:t>1</a:t>
            </a:r>
            <a:r>
              <a:rPr lang="en-US" sz="3200" smtClean="0">
                <a:solidFill>
                  <a:srgbClr val="FF3300"/>
                </a:solidFill>
              </a:rPr>
              <a:t>V</a:t>
            </a:r>
            <a:r>
              <a:rPr lang="en-US" sz="3200" baseline="-25000" smtClean="0">
                <a:solidFill>
                  <a:srgbClr val="FF3300"/>
                </a:solidFill>
              </a:rPr>
              <a:t>1</a:t>
            </a:r>
            <a:r>
              <a:rPr lang="en-US" sz="3200" smtClean="0">
                <a:solidFill>
                  <a:srgbClr val="FF3300"/>
                </a:solidFill>
              </a:rPr>
              <a:t> = M</a:t>
            </a:r>
            <a:r>
              <a:rPr lang="en-US" sz="3200" baseline="-25000" smtClean="0">
                <a:solidFill>
                  <a:srgbClr val="FF3300"/>
                </a:solidFill>
              </a:rPr>
              <a:t>2</a:t>
            </a:r>
            <a:r>
              <a:rPr lang="en-US" sz="3200" smtClean="0">
                <a:solidFill>
                  <a:srgbClr val="FF3300"/>
                </a:solidFill>
              </a:rPr>
              <a:t>V</a:t>
            </a:r>
            <a:r>
              <a:rPr lang="en-US" sz="3200" baseline="-25000" smtClean="0">
                <a:solidFill>
                  <a:srgbClr val="FF3300"/>
                </a:solidFill>
              </a:rPr>
              <a:t>2</a:t>
            </a:r>
            <a:endParaRPr lang="en-US" sz="32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72486" y="1224540"/>
            <a:ext cx="4344987" cy="41148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Concentrated </a:t>
            </a:r>
            <a:r>
              <a:rPr lang="en-US" sz="2500" dirty="0" err="1" smtClean="0"/>
              <a:t>HCl</a:t>
            </a:r>
            <a:r>
              <a:rPr lang="en-US" sz="2500" dirty="0" smtClean="0"/>
              <a:t> is sold as a 12.1 M solution.  What volume of this solution is need to prepared 500 </a:t>
            </a:r>
            <a:r>
              <a:rPr lang="en-US" sz="2500" dirty="0" err="1" smtClean="0"/>
              <a:t>mL</a:t>
            </a:r>
            <a:r>
              <a:rPr lang="en-US" sz="2500" dirty="0" smtClean="0"/>
              <a:t> of 0.250 M </a:t>
            </a:r>
            <a:r>
              <a:rPr lang="en-US" sz="2500" dirty="0" err="1" smtClean="0"/>
              <a:t>HCl</a:t>
            </a:r>
            <a:r>
              <a:rPr lang="en-US" sz="2500" dirty="0" smtClean="0"/>
              <a:t>?</a:t>
            </a: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224540"/>
            <a:ext cx="3121025" cy="41148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See Sample Exercise 4.14 (Pg. 148)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Section 4.6</a:t>
            </a:r>
            <a:br>
              <a:rPr lang="en-US" sz="3200"/>
            </a:br>
            <a:r>
              <a:rPr lang="en-US" sz="3200"/>
              <a:t>Solution Stoichiometry and Chemical Analysis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8452" y="1435821"/>
            <a:ext cx="7772400" cy="2173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Solution </a:t>
            </a:r>
            <a:r>
              <a:rPr lang="en-US" sz="2800" dirty="0" err="1"/>
              <a:t>stoichiometry</a:t>
            </a:r>
            <a:r>
              <a:rPr lang="en-US" sz="2800" dirty="0"/>
              <a:t> most often applies to data obtained through a titration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titration is simply a </a:t>
            </a:r>
            <a:r>
              <a:rPr lang="en-US" sz="2400" i="1" dirty="0"/>
              <a:t>technique</a:t>
            </a:r>
            <a:r>
              <a:rPr lang="en-US" sz="2400" dirty="0"/>
              <a:t> for determining the amount of solute in a given sample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often used example is an acid/base reaction</a:t>
            </a:r>
          </a:p>
        </p:txBody>
      </p:sp>
      <p:pic>
        <p:nvPicPr>
          <p:cNvPr id="2054" name="Picture 6" descr="04_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4945" y="3532766"/>
            <a:ext cx="5029200" cy="260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72197" y="1311132"/>
            <a:ext cx="476091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dirty="0"/>
              <a:t>Calculate the mass, in grams, of Al(OH)</a:t>
            </a:r>
            <a:r>
              <a:rPr lang="en-US" baseline="-25000" dirty="0"/>
              <a:t>3</a:t>
            </a:r>
            <a:r>
              <a:rPr lang="en-US" dirty="0"/>
              <a:t> formed from the reaction of exactly 500 mL of 0.100 M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/>
              <a:t>with excess Al(NO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54881" y="1373477"/>
            <a:ext cx="2706688" cy="4114800"/>
          </a:xfrm>
        </p:spPr>
        <p:txBody>
          <a:bodyPr/>
          <a:lstStyle/>
          <a:p>
            <a:r>
              <a:rPr lang="en-US" dirty="0"/>
              <a:t>See Sample Exercise 4.15 (Pg. 150)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#2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13761" y="1487777"/>
            <a:ext cx="4913312" cy="45354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dirty="0"/>
              <a:t>To standardize an </a:t>
            </a:r>
            <a:r>
              <a:rPr lang="en-US" sz="2400" dirty="0" err="1"/>
              <a:t>HCl</a:t>
            </a:r>
            <a:r>
              <a:rPr lang="en-US" sz="2400" dirty="0"/>
              <a:t> solution, a chemist weighs 0.210 g of pure Na</a:t>
            </a:r>
            <a:r>
              <a:rPr lang="en-US" sz="2400" baseline="-25000" dirty="0"/>
              <a:t>2</a:t>
            </a:r>
            <a:r>
              <a:rPr lang="en-US" sz="2400" dirty="0"/>
              <a:t>CO</a:t>
            </a:r>
            <a:r>
              <a:rPr lang="en-US" sz="2400" baseline="-25000" dirty="0"/>
              <a:t>3</a:t>
            </a:r>
            <a:r>
              <a:rPr lang="en-US" sz="2400" dirty="0"/>
              <a:t> into a flask and dissolves in water.  She finds that it takes 5.50 </a:t>
            </a:r>
            <a:r>
              <a:rPr lang="en-US" sz="2400" dirty="0" err="1"/>
              <a:t>mL</a:t>
            </a:r>
            <a:r>
              <a:rPr lang="en-US" sz="2400" dirty="0"/>
              <a:t> of </a:t>
            </a:r>
            <a:r>
              <a:rPr lang="en-US" sz="2400" dirty="0" err="1"/>
              <a:t>HCl</a:t>
            </a:r>
            <a:r>
              <a:rPr lang="en-US" sz="2400" dirty="0"/>
              <a:t> to completely react with the Na</a:t>
            </a:r>
            <a:r>
              <a:rPr lang="en-US" sz="2400" baseline="-25000" dirty="0"/>
              <a:t>2</a:t>
            </a:r>
            <a:r>
              <a:rPr lang="en-US" sz="2400" dirty="0"/>
              <a:t>CO</a:t>
            </a:r>
            <a:r>
              <a:rPr lang="en-US" sz="2400" baseline="-25000" dirty="0"/>
              <a:t>3</a:t>
            </a:r>
            <a:r>
              <a:rPr lang="en-US" sz="2400" dirty="0"/>
              <a:t>.  Calculate the concentration of </a:t>
            </a:r>
            <a:r>
              <a:rPr lang="en-US" sz="2400" dirty="0" err="1"/>
              <a:t>HCl</a:t>
            </a:r>
            <a:endParaRPr lang="en-US" sz="2400" dirty="0"/>
          </a:p>
          <a:p>
            <a:pPr marL="0" indent="0">
              <a:buFont typeface="Wingdings" pitchFamily="2" charset="2"/>
              <a:buNone/>
            </a:pPr>
            <a:endParaRPr lang="en-US" sz="2400" dirty="0"/>
          </a:p>
          <a:p>
            <a:pPr marL="0" indent="0">
              <a:buFont typeface="Wingdings" pitchFamily="2" charset="2"/>
              <a:buNone/>
            </a:pPr>
            <a:r>
              <a:rPr lang="en-US" sz="2400" dirty="0"/>
              <a:t>2HCl(</a:t>
            </a:r>
            <a:r>
              <a:rPr lang="en-US" sz="2400" i="1" dirty="0" err="1"/>
              <a:t>aq</a:t>
            </a:r>
            <a:r>
              <a:rPr lang="en-US" sz="2400" dirty="0"/>
              <a:t>) + Na</a:t>
            </a:r>
            <a:r>
              <a:rPr lang="en-US" sz="2400" baseline="-25000" dirty="0"/>
              <a:t>2</a:t>
            </a:r>
            <a:r>
              <a:rPr lang="en-US" sz="2400" dirty="0"/>
              <a:t>CO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sym typeface="Wingdings" pitchFamily="2" charset="2"/>
              </a:rPr>
              <a:t>  </a:t>
            </a:r>
            <a:endParaRPr lang="en-US" sz="2400" dirty="0">
              <a:sym typeface="Wingdings" pitchFamily="2" charset="2"/>
            </a:endParaRPr>
          </a:p>
          <a:p>
            <a:pPr marL="0" indent="0" algn="r">
              <a:buFont typeface="Wingdings" pitchFamily="2" charset="2"/>
              <a:buNone/>
            </a:pP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 + 2NaCl(</a:t>
            </a:r>
            <a:r>
              <a:rPr lang="en-US" sz="2400" i="1" dirty="0" err="1"/>
              <a:t>aq</a:t>
            </a:r>
            <a:r>
              <a:rPr lang="en-US" sz="2400" dirty="0"/>
              <a:t>) + H</a:t>
            </a:r>
            <a:r>
              <a:rPr lang="en-US" sz="2400" baseline="-25000" dirty="0"/>
              <a:t>2</a:t>
            </a:r>
            <a:r>
              <a:rPr lang="en-US" sz="2400" dirty="0"/>
              <a:t>O(</a:t>
            </a:r>
            <a:r>
              <a:rPr lang="en-US" sz="2400" i="1" dirty="0"/>
              <a:t>l</a:t>
            </a:r>
            <a:r>
              <a:rPr lang="en-US" sz="2400" dirty="0"/>
              <a:t>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54882" y="1466995"/>
            <a:ext cx="2706688" cy="4114800"/>
          </a:xfrm>
        </p:spPr>
        <p:txBody>
          <a:bodyPr/>
          <a:lstStyle/>
          <a:p>
            <a:r>
              <a:rPr lang="en-US" sz="2400" dirty="0"/>
              <a:t>See Sample Exercise 4.17 (Pg. 152)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627</TotalTime>
  <Words>360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Garamond</vt:lpstr>
      <vt:lpstr>Symbol</vt:lpstr>
      <vt:lpstr>Wingdings</vt:lpstr>
      <vt:lpstr>Edge</vt:lpstr>
      <vt:lpstr>iRespondQuestionMaster</vt:lpstr>
      <vt:lpstr>iRespondGraphMaster</vt:lpstr>
      <vt:lpstr>Equation</vt:lpstr>
      <vt:lpstr>Section 4.5  Concentrations of Solutions</vt:lpstr>
      <vt:lpstr>Example</vt:lpstr>
      <vt:lpstr>Calculating Concentration of a Single Electrolyte</vt:lpstr>
      <vt:lpstr>Calculating Grams of Solute Using Molarity Data</vt:lpstr>
      <vt:lpstr>Dilutions</vt:lpstr>
      <vt:lpstr>Example</vt:lpstr>
      <vt:lpstr>Section 4.6 Solution Stoichiometry and Chemical Analysis</vt:lpstr>
      <vt:lpstr>Example</vt:lpstr>
      <vt:lpstr>Example #2</vt:lpstr>
      <vt:lpstr>General Guideline for Solution Stoichiometry Problems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#2</dc:title>
  <dc:creator>John Cody</dc:creator>
  <cp:lastModifiedBy>John Cody</cp:lastModifiedBy>
  <cp:revision>27</cp:revision>
  <dcterms:created xsi:type="dcterms:W3CDTF">2009-01-18T19:35:51Z</dcterms:created>
  <dcterms:modified xsi:type="dcterms:W3CDTF">2016-12-01T14:37:12Z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