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  <p:sldMasterId id="2147483672" r:id="rId2"/>
    <p:sldMasterId id="2147483685" r:id="rId3"/>
  </p:sldMasterIdLst>
  <p:handoutMasterIdLst>
    <p:handoutMasterId r:id="rId17"/>
  </p:handoutMasterIdLst>
  <p:sldIdLst>
    <p:sldId id="256" r:id="rId4"/>
    <p:sldId id="257" r:id="rId5"/>
    <p:sldId id="259" r:id="rId6"/>
    <p:sldId id="265" r:id="rId7"/>
    <p:sldId id="266" r:id="rId8"/>
    <p:sldId id="268" r:id="rId9"/>
    <p:sldId id="271" r:id="rId10"/>
    <p:sldId id="269" r:id="rId11"/>
    <p:sldId id="270" r:id="rId12"/>
    <p:sldId id="272" r:id="rId13"/>
    <p:sldId id="273" r:id="rId14"/>
    <p:sldId id="274" r:id="rId15"/>
    <p:sldId id="275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-11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EE874CD-9A6C-45EB-981C-1B65B7BF66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5994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255B17E-AD75-4D35-B2CF-8504E9385201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8440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18441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2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3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4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5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6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7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8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9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0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1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2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3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4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5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6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7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8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9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0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1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2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3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4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5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6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7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8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9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0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1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72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BEB96-C6C1-4A5E-AEB8-08A068E2822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7F952-CDD8-475E-A533-DB22B71C27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6560FCC-2BD0-4AAA-9726-81297446204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44116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1C06757-FC96-4B2E-A9A1-BFD6C1CC7C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BE819F5-5A25-400C-A3B9-46DEE4B5DF3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803FFED-1FDF-4081-B84A-0CDF436AB62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BF869C9-CB2E-4331-AE6D-4E705FCD7F7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7A6E6F-6A2A-4AE0-B640-FC812F57CD0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8488194-E767-48E7-BCA8-3B38022AE36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7083CB5-ADD4-4BF0-8B32-FE50C2D3D88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C06757-FC96-4B2E-A9A1-BFD6C1CC7C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E4EDC4-FEB0-4E5B-B0A7-2B47986D067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19263"/>
            <a:ext cx="8229600" cy="44116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DDBEB96-C6C1-4A5E-AEB8-08A068E2822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467F952-CDD8-475E-A533-DB22B71C27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6560FCC-2BD0-4AAA-9726-81297446204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44116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1C06757-FC96-4B2E-A9A1-BFD6C1CC7C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BE819F5-5A25-400C-A3B9-46DEE4B5DF3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803FFED-1FDF-4081-B84A-0CDF436AB62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BF869C9-CB2E-4331-AE6D-4E705FCD7F7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7A6E6F-6A2A-4AE0-B640-FC812F57CD0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8488194-E767-48E7-BCA8-3B38022AE36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E819F5-5A25-400C-A3B9-46DEE4B5DF3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7083CB5-ADD4-4BF0-8B32-FE50C2D3D88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E4EDC4-FEB0-4E5B-B0A7-2B47986D067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19263"/>
            <a:ext cx="8229600" cy="44116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DDBEB96-C6C1-4A5E-AEB8-08A068E2822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467F952-CDD8-475E-A533-DB22B71C27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6560FCC-2BD0-4AAA-9726-81297446204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03FFED-1FDF-4081-B84A-0CDF436AB62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F869C9-CB2E-4331-AE6D-4E705FCD7F7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A6E6F-6A2A-4AE0-B640-FC812F57CD0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88194-E767-48E7-BCA8-3B38022AE36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083CB5-ADD4-4BF0-8B32-FE50C2D3D88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E4EDC4-FEB0-4E5B-B0A7-2B47986D067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B6DD67D2-24C2-4E0F-8508-2731B61FD62A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7416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7417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8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9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0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1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2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3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4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5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6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7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8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9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0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1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2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3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4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5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6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7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8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9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0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1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2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3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4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5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6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7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7416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7417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8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9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0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1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2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3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4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5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6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7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8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9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0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1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2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3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4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5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6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7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8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9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0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1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2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3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4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5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6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7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z="3900" b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3900" b="1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3000" smtClean="0">
                <a:solidFill>
                  <a:schemeClr val="tx1"/>
                </a:solidFill>
              </a:rPr>
              <a:t>A.) Response A</a:t>
            </a:r>
            <a:endParaRPr lang="en-US" sz="3000">
              <a:solidFill>
                <a:schemeClr val="tx1"/>
              </a:solidFill>
            </a:endParaRPr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3000" smtClean="0">
                <a:solidFill>
                  <a:schemeClr val="tx1"/>
                </a:solidFill>
              </a:rPr>
              <a:t>B.) Response B</a:t>
            </a:r>
            <a:endParaRPr lang="en-US" sz="3000">
              <a:solidFill>
                <a:schemeClr val="tx1"/>
              </a:solidFill>
            </a:endParaRPr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3000" smtClean="0">
                <a:solidFill>
                  <a:schemeClr val="tx1"/>
                </a:solidFill>
              </a:rPr>
              <a:t>C.) Response C</a:t>
            </a:r>
            <a:endParaRPr lang="en-US" sz="3000">
              <a:solidFill>
                <a:schemeClr val="tx1"/>
              </a:solidFill>
            </a:endParaRPr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3000" smtClean="0">
                <a:solidFill>
                  <a:schemeClr val="tx1"/>
                </a:solidFill>
              </a:rPr>
              <a:t>D.) Response D</a:t>
            </a:r>
            <a:endParaRPr lang="en-US" sz="3000">
              <a:solidFill>
                <a:schemeClr val="tx1"/>
              </a:solidFill>
            </a:endParaRPr>
          </a:p>
        </p:txBody>
      </p:sp>
      <p:sp>
        <p:nvSpPr>
          <p:cNvPr id="7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3000" smtClean="0">
                <a:solidFill>
                  <a:schemeClr val="tx1"/>
                </a:solidFill>
              </a:rPr>
              <a:t>E.) Response E</a:t>
            </a:r>
            <a:endParaRPr lang="en-US" sz="3000">
              <a:solidFill>
                <a:schemeClr val="tx1"/>
              </a:solidFill>
            </a:endParaRPr>
          </a:p>
        </p:txBody>
      </p:sp>
      <p:sp>
        <p:nvSpPr>
          <p:cNvPr id="8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9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7416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7417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8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9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0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1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2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3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4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5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6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7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8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9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0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1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2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3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4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5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6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7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8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9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0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1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2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3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4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5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6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7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17408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17409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1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Basic </a:t>
            </a:r>
            <a:r>
              <a:rPr lang="en-US" sz="4400" dirty="0"/>
              <a:t>Concepts of Chemical Bonding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62570"/>
            <a:ext cx="7543800" cy="1295400"/>
          </a:xfrm>
        </p:spPr>
        <p:txBody>
          <a:bodyPr/>
          <a:lstStyle/>
          <a:p>
            <a:r>
              <a:rPr lang="en-US" sz="3800" dirty="0"/>
              <a:t>Bond Polarity and </a:t>
            </a:r>
            <a:r>
              <a:rPr lang="en-US" sz="3800" dirty="0" err="1"/>
              <a:t>Electronegativity</a:t>
            </a:r>
            <a:r>
              <a:rPr lang="en-US" sz="3800" dirty="0"/>
              <a:t/>
            </a:r>
            <a:br>
              <a:rPr lang="en-US" sz="3800" dirty="0"/>
            </a:br>
            <a:r>
              <a:rPr lang="en-US" sz="3800" dirty="0"/>
              <a:t>Section 8.4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97249"/>
            <a:ext cx="8229600" cy="4411662"/>
          </a:xfrm>
        </p:spPr>
        <p:txBody>
          <a:bodyPr/>
          <a:lstStyle/>
          <a:p>
            <a:r>
              <a:rPr lang="en-US" dirty="0"/>
              <a:t>The electrons that comprise a chemical bond between two elements are not necessarily shared equally</a:t>
            </a:r>
          </a:p>
          <a:p>
            <a:pPr lvl="1"/>
            <a:r>
              <a:rPr lang="en-US" dirty="0"/>
              <a:t>The degree to which electrons are shared is referred to as </a:t>
            </a:r>
            <a:r>
              <a:rPr lang="en-US" dirty="0">
                <a:solidFill>
                  <a:srgbClr val="00B0F0"/>
                </a:solidFill>
              </a:rPr>
              <a:t>bond polarity</a:t>
            </a:r>
          </a:p>
          <a:p>
            <a:r>
              <a:rPr lang="en-US" dirty="0"/>
              <a:t>There are very few purely </a:t>
            </a:r>
            <a:r>
              <a:rPr lang="en-US" dirty="0" err="1">
                <a:solidFill>
                  <a:srgbClr val="00B0F0"/>
                </a:solidFill>
              </a:rPr>
              <a:t>nonpolar</a:t>
            </a:r>
            <a:r>
              <a:rPr lang="en-US" dirty="0">
                <a:solidFill>
                  <a:srgbClr val="00B0F0"/>
                </a:solidFill>
              </a:rPr>
              <a:t> covalent bonds</a:t>
            </a:r>
          </a:p>
          <a:p>
            <a:pPr lvl="1"/>
            <a:r>
              <a:rPr lang="en-US" dirty="0"/>
              <a:t>Ex:  Any diatomic molecule (N</a:t>
            </a:r>
            <a:r>
              <a:rPr lang="en-US" baseline="-25000" dirty="0"/>
              <a:t>2</a:t>
            </a:r>
            <a:r>
              <a:rPr lang="en-US" dirty="0"/>
              <a:t>, O</a:t>
            </a:r>
            <a:r>
              <a:rPr lang="en-US" baseline="-25000" dirty="0"/>
              <a:t>2</a:t>
            </a:r>
            <a:r>
              <a:rPr lang="en-US" dirty="0"/>
              <a:t>, F</a:t>
            </a:r>
            <a:r>
              <a:rPr lang="en-US" baseline="-25000" dirty="0"/>
              <a:t>2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Trends in </a:t>
            </a:r>
            <a:r>
              <a:rPr lang="en-US" dirty="0" err="1"/>
              <a:t>Electronegativity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1157288"/>
          </a:xfrm>
        </p:spPr>
        <p:txBody>
          <a:bodyPr/>
          <a:lstStyle/>
          <a:p>
            <a:r>
              <a:rPr lang="en-US"/>
              <a:t>The trend for electronegativity follows that of ionization energy:</a:t>
            </a:r>
          </a:p>
        </p:txBody>
      </p:sp>
      <p:pic>
        <p:nvPicPr>
          <p:cNvPr id="7172" name="Picture 4" descr="08_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5188" y="2576513"/>
            <a:ext cx="5059362" cy="42814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Electronegativity and Bond Polarity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2381250"/>
          </a:xfrm>
        </p:spPr>
        <p:txBody>
          <a:bodyPr/>
          <a:lstStyle/>
          <a:p>
            <a:r>
              <a:rPr lang="en-US"/>
              <a:t>The difference in electronegativity between two elements determines the bond polarity</a:t>
            </a:r>
          </a:p>
          <a:p>
            <a:r>
              <a:rPr lang="en-US"/>
              <a:t>Although it is not a hard and fast rule, electronegativity differences greater than 2.5 usually indicate ionic compounds</a:t>
            </a:r>
          </a:p>
        </p:txBody>
      </p:sp>
      <p:pic>
        <p:nvPicPr>
          <p:cNvPr id="8196" name="Picture 4" descr="08_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4563" y="4419600"/>
            <a:ext cx="76200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Dipole Moments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 the difference in </a:t>
            </a:r>
            <a:r>
              <a:rPr lang="en-US" dirty="0" err="1"/>
              <a:t>electronegativities</a:t>
            </a:r>
            <a:r>
              <a:rPr lang="en-US" dirty="0"/>
              <a:t> increases, the bond becomes more and more polar and a </a:t>
            </a:r>
            <a:r>
              <a:rPr lang="en-US" dirty="0">
                <a:solidFill>
                  <a:srgbClr val="00B0F0"/>
                </a:solidFill>
              </a:rPr>
              <a:t>dipole moment </a:t>
            </a:r>
            <a:r>
              <a:rPr lang="en-US" dirty="0"/>
              <a:t>is created</a:t>
            </a:r>
          </a:p>
          <a:p>
            <a:r>
              <a:rPr lang="en-US" dirty="0"/>
              <a:t>Each bond in a compound could have a dipole moment</a:t>
            </a:r>
          </a:p>
          <a:p>
            <a:pPr lvl="1"/>
            <a:r>
              <a:rPr lang="en-US" dirty="0"/>
              <a:t>The net effect of each dipole moment adds up to an overall dipole for the entire molecule</a:t>
            </a:r>
          </a:p>
          <a:p>
            <a:r>
              <a:rPr lang="en-US" dirty="0"/>
              <a:t>Examples: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	HF		PFCl</a:t>
            </a:r>
            <a:r>
              <a:rPr lang="en-US" baseline="-25000" dirty="0"/>
              <a:t>2</a:t>
            </a:r>
            <a:r>
              <a:rPr lang="en-US" dirty="0"/>
              <a:t>		CCl</a:t>
            </a:r>
            <a:r>
              <a:rPr lang="en-US" baseline="-25000" dirty="0"/>
              <a:t>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/>
              <a:t>Chemical Bonds, Lewis Symbols and the Octet Rule-- Section 8.1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</a:t>
            </a:r>
            <a:r>
              <a:rPr lang="en-US">
                <a:solidFill>
                  <a:schemeClr val="hlink"/>
                </a:solidFill>
              </a:rPr>
              <a:t>chemical bond</a:t>
            </a:r>
            <a:r>
              <a:rPr lang="en-US"/>
              <a:t> is formed by sharing or donating electrons between multiple atoms</a:t>
            </a:r>
          </a:p>
          <a:p>
            <a:r>
              <a:rPr lang="en-US"/>
              <a:t>Three main types of chemical bonds:</a:t>
            </a:r>
          </a:p>
          <a:p>
            <a:pPr lvl="1"/>
            <a:r>
              <a:rPr lang="en-US"/>
              <a:t>Ionic (No sharing of electrons)</a:t>
            </a:r>
          </a:p>
          <a:p>
            <a:pPr lvl="1"/>
            <a:r>
              <a:rPr lang="en-US"/>
              <a:t>Covalent  (Electrons are shared albeit to different extents)</a:t>
            </a:r>
          </a:p>
          <a:p>
            <a:pPr lvl="1"/>
            <a:r>
              <a:rPr lang="en-US"/>
              <a:t>Metallic (Occurs only in purely metallic samples, e.g. iron, copper, gold)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Ionic Bonding</a:t>
            </a:r>
            <a:br>
              <a:rPr lang="en-US"/>
            </a:br>
            <a:r>
              <a:rPr lang="en-US"/>
              <a:t>Section 8.2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Ionic bonding typically occurs between metals and nonmetals</a:t>
            </a:r>
          </a:p>
          <a:p>
            <a:pPr lvl="1"/>
            <a:r>
              <a:rPr lang="en-US"/>
              <a:t>Involves the </a:t>
            </a:r>
            <a:r>
              <a:rPr lang="en-US" i="1"/>
              <a:t>complete</a:t>
            </a:r>
            <a:r>
              <a:rPr lang="en-US"/>
              <a:t> transfer of an electron (no sharing)</a:t>
            </a:r>
          </a:p>
          <a:p>
            <a:endParaRPr lang="en-US"/>
          </a:p>
        </p:txBody>
      </p:sp>
      <p:pic>
        <p:nvPicPr>
          <p:cNvPr id="22532" name="Picture 4" descr="08_03-01U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6288" y="4379913"/>
            <a:ext cx="7620000" cy="1085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Ion Formation and Electron Configuration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Why are ions formed in the first place?</a:t>
            </a:r>
          </a:p>
          <a:p>
            <a:pPr lvl="1">
              <a:lnSpc>
                <a:spcPct val="90000"/>
              </a:lnSpc>
            </a:pPr>
            <a:r>
              <a:rPr lang="en-US"/>
              <a:t>Answer:  Octet rule (obtaining noble gas electron configuration)</a:t>
            </a:r>
          </a:p>
          <a:p>
            <a:pPr>
              <a:lnSpc>
                <a:spcPct val="90000"/>
              </a:lnSpc>
            </a:pPr>
            <a:r>
              <a:rPr lang="en-US"/>
              <a:t>Ex:  Reaction between Na and Cl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Na:  1</a:t>
            </a:r>
            <a:r>
              <a:rPr lang="en-US" i="1"/>
              <a:t>s</a:t>
            </a:r>
            <a:r>
              <a:rPr lang="en-US" baseline="30000"/>
              <a:t>2</a:t>
            </a:r>
            <a:r>
              <a:rPr lang="en-US"/>
              <a:t>2</a:t>
            </a:r>
            <a:r>
              <a:rPr lang="en-US" i="1"/>
              <a:t>s</a:t>
            </a:r>
            <a:r>
              <a:rPr lang="en-US" baseline="30000"/>
              <a:t>2</a:t>
            </a:r>
            <a:r>
              <a:rPr lang="en-US"/>
              <a:t>2</a:t>
            </a:r>
            <a:r>
              <a:rPr lang="en-US" i="1"/>
              <a:t>p</a:t>
            </a:r>
            <a:r>
              <a:rPr lang="en-US" baseline="30000"/>
              <a:t>6</a:t>
            </a:r>
            <a:r>
              <a:rPr lang="en-US"/>
              <a:t>3</a:t>
            </a:r>
            <a:r>
              <a:rPr lang="en-US" i="1"/>
              <a:t>s</a:t>
            </a:r>
            <a:r>
              <a:rPr lang="en-US" baseline="30000"/>
              <a:t>1</a:t>
            </a:r>
            <a:r>
              <a:rPr lang="en-US"/>
              <a:t> = [Ne]</a:t>
            </a:r>
            <a:r>
              <a:rPr lang="en-US">
                <a:solidFill>
                  <a:srgbClr val="FF3300"/>
                </a:solidFill>
              </a:rPr>
              <a:t>3</a:t>
            </a:r>
            <a:r>
              <a:rPr lang="en-US" i="1">
                <a:solidFill>
                  <a:srgbClr val="FF3300"/>
                </a:solidFill>
              </a:rPr>
              <a:t>s</a:t>
            </a:r>
            <a:r>
              <a:rPr lang="en-US" baseline="30000">
                <a:solidFill>
                  <a:srgbClr val="FF3300"/>
                </a:solidFill>
              </a:rPr>
              <a:t>1</a:t>
            </a:r>
            <a:endParaRPr lang="en-US">
              <a:solidFill>
                <a:srgbClr val="FF33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Na</a:t>
            </a:r>
            <a:r>
              <a:rPr lang="en-US" baseline="30000"/>
              <a:t>+</a:t>
            </a:r>
            <a:r>
              <a:rPr lang="en-US"/>
              <a:t> = [Ne]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Cl: 1</a:t>
            </a:r>
            <a:r>
              <a:rPr lang="en-US" i="1"/>
              <a:t>s</a:t>
            </a:r>
            <a:r>
              <a:rPr lang="en-US" baseline="30000"/>
              <a:t>2</a:t>
            </a:r>
            <a:r>
              <a:rPr lang="en-US"/>
              <a:t>2</a:t>
            </a:r>
            <a:r>
              <a:rPr lang="en-US" i="1"/>
              <a:t>s</a:t>
            </a:r>
            <a:r>
              <a:rPr lang="en-US" baseline="30000"/>
              <a:t>2</a:t>
            </a:r>
            <a:r>
              <a:rPr lang="en-US"/>
              <a:t>2</a:t>
            </a:r>
            <a:r>
              <a:rPr lang="en-US" i="1"/>
              <a:t>p</a:t>
            </a:r>
            <a:r>
              <a:rPr lang="en-US" baseline="30000"/>
              <a:t>6</a:t>
            </a:r>
            <a:r>
              <a:rPr lang="en-US"/>
              <a:t>3</a:t>
            </a:r>
            <a:r>
              <a:rPr lang="en-US" i="1"/>
              <a:t>s</a:t>
            </a:r>
            <a:r>
              <a:rPr lang="en-US" baseline="30000"/>
              <a:t>2</a:t>
            </a:r>
            <a:r>
              <a:rPr lang="en-US">
                <a:solidFill>
                  <a:srgbClr val="FF3300"/>
                </a:solidFill>
              </a:rPr>
              <a:t>3</a:t>
            </a:r>
            <a:r>
              <a:rPr lang="en-US" i="1">
                <a:solidFill>
                  <a:srgbClr val="FF3300"/>
                </a:solidFill>
              </a:rPr>
              <a:t>p</a:t>
            </a:r>
            <a:r>
              <a:rPr lang="en-US" baseline="30000">
                <a:solidFill>
                  <a:srgbClr val="FF3300"/>
                </a:solidFill>
              </a:rPr>
              <a:t>5</a:t>
            </a:r>
            <a:r>
              <a:rPr lang="en-US"/>
              <a:t> = [Ne]3</a:t>
            </a:r>
            <a:r>
              <a:rPr lang="en-US" i="1"/>
              <a:t>s</a:t>
            </a:r>
            <a:r>
              <a:rPr lang="en-US" baseline="30000"/>
              <a:t>2</a:t>
            </a:r>
            <a:r>
              <a:rPr lang="en-US"/>
              <a:t>3</a:t>
            </a:r>
            <a:r>
              <a:rPr lang="en-US" i="1"/>
              <a:t>p</a:t>
            </a:r>
            <a:r>
              <a:rPr lang="en-US" baseline="30000"/>
              <a:t>5</a:t>
            </a: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Cl</a:t>
            </a:r>
            <a:r>
              <a:rPr lang="en-US" baseline="30000"/>
              <a:t>-</a:t>
            </a:r>
            <a:r>
              <a:rPr lang="en-US"/>
              <a:t>: 1</a:t>
            </a:r>
            <a:r>
              <a:rPr lang="en-US" i="1"/>
              <a:t>s</a:t>
            </a:r>
            <a:r>
              <a:rPr lang="en-US" baseline="30000"/>
              <a:t>2</a:t>
            </a:r>
            <a:r>
              <a:rPr lang="en-US"/>
              <a:t>2</a:t>
            </a:r>
            <a:r>
              <a:rPr lang="en-US" i="1"/>
              <a:t>s</a:t>
            </a:r>
            <a:r>
              <a:rPr lang="en-US" baseline="30000"/>
              <a:t>2</a:t>
            </a:r>
            <a:r>
              <a:rPr lang="en-US"/>
              <a:t>2</a:t>
            </a:r>
            <a:r>
              <a:rPr lang="en-US" i="1"/>
              <a:t>p</a:t>
            </a:r>
            <a:r>
              <a:rPr lang="en-US" baseline="30000"/>
              <a:t>6</a:t>
            </a:r>
            <a:r>
              <a:rPr lang="en-US"/>
              <a:t>3</a:t>
            </a:r>
            <a:r>
              <a:rPr lang="en-US" i="1"/>
              <a:t>s</a:t>
            </a:r>
            <a:r>
              <a:rPr lang="en-US" baseline="30000"/>
              <a:t>2</a:t>
            </a:r>
            <a:r>
              <a:rPr lang="en-US">
                <a:solidFill>
                  <a:srgbClr val="FF3300"/>
                </a:solidFill>
              </a:rPr>
              <a:t>3</a:t>
            </a:r>
            <a:r>
              <a:rPr lang="en-US" i="1">
                <a:solidFill>
                  <a:srgbClr val="FF3300"/>
                </a:solidFill>
              </a:rPr>
              <a:t>p</a:t>
            </a:r>
            <a:r>
              <a:rPr lang="en-US" baseline="30000">
                <a:solidFill>
                  <a:srgbClr val="FF3300"/>
                </a:solidFill>
              </a:rPr>
              <a:t>6</a:t>
            </a:r>
            <a:r>
              <a:rPr lang="en-US" baseline="30000"/>
              <a:t> </a:t>
            </a:r>
            <a:r>
              <a:rPr lang="en-US"/>
              <a:t>= [Ne]3s</a:t>
            </a:r>
            <a:r>
              <a:rPr lang="en-US" baseline="30000"/>
              <a:t>2</a:t>
            </a:r>
            <a:r>
              <a:rPr lang="en-US">
                <a:solidFill>
                  <a:srgbClr val="FF3300"/>
                </a:solidFill>
              </a:rPr>
              <a:t>3</a:t>
            </a:r>
            <a:r>
              <a:rPr lang="en-US" i="1">
                <a:solidFill>
                  <a:srgbClr val="FF3300"/>
                </a:solidFill>
              </a:rPr>
              <a:t>p</a:t>
            </a:r>
            <a:r>
              <a:rPr lang="en-US" baseline="30000">
                <a:solidFill>
                  <a:srgbClr val="FF3300"/>
                </a:solidFill>
              </a:rPr>
              <a:t>6</a:t>
            </a:r>
            <a:r>
              <a:rPr lang="en-US" baseline="30000"/>
              <a:t> </a:t>
            </a:r>
            <a:r>
              <a:rPr lang="en-US"/>
              <a:t>= [Ar]</a:t>
            </a:r>
            <a:endParaRPr lang="en-US" baseline="30000">
              <a:solidFill>
                <a:srgbClr val="FF3300"/>
              </a:solidFill>
            </a:endParaRP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1541463" y="3962400"/>
            <a:ext cx="976312" cy="671513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6494463" y="5456238"/>
            <a:ext cx="777875" cy="671512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nimBg="1"/>
      <p:bldP spid="3277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Covalent Bonding</a:t>
            </a:r>
            <a:br>
              <a:rPr lang="en-US"/>
            </a:br>
            <a:r>
              <a:rPr lang="en-US"/>
              <a:t>Section 8.3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913" y="1520825"/>
            <a:ext cx="8229600" cy="4411663"/>
          </a:xfrm>
        </p:spPr>
        <p:txBody>
          <a:bodyPr/>
          <a:lstStyle/>
          <a:p>
            <a:r>
              <a:rPr lang="en-US">
                <a:solidFill>
                  <a:schemeClr val="hlink"/>
                </a:solidFill>
              </a:rPr>
              <a:t>Covalent bonding</a:t>
            </a:r>
            <a:r>
              <a:rPr lang="en-US"/>
              <a:t> occurs when the electrons forming a chemical bond are shared rather than transferred from element to another</a:t>
            </a:r>
          </a:p>
          <a:p>
            <a:pPr lvl="1"/>
            <a:r>
              <a:rPr lang="en-US"/>
              <a:t>While this is the main difference between ionic and covalent </a:t>
            </a:r>
            <a:r>
              <a:rPr lang="en-US" i="1"/>
              <a:t>it is important to understand that there is essentially a spectrum between ionic and covalent compounds</a:t>
            </a:r>
            <a:endParaRPr lang="en-US"/>
          </a:p>
        </p:txBody>
      </p:sp>
      <p:pic>
        <p:nvPicPr>
          <p:cNvPr id="33796" name="Picture 4" descr="08_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4075" y="4749800"/>
            <a:ext cx="7620000" cy="2076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Lewis Structures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393825"/>
          </a:xfrm>
        </p:spPr>
        <p:txBody>
          <a:bodyPr/>
          <a:lstStyle/>
          <a:p>
            <a:r>
              <a:rPr lang="en-US"/>
              <a:t>Covalent bonds in covalent compounds are often represented by Lewis structures: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  <p:grpSp>
        <p:nvGrpSpPr>
          <p:cNvPr id="35847" name="Group 7"/>
          <p:cNvGrpSpPr>
            <a:grpSpLocks/>
          </p:cNvGrpSpPr>
          <p:nvPr/>
        </p:nvGrpSpPr>
        <p:grpSpPr bwMode="auto">
          <a:xfrm>
            <a:off x="881063" y="2774950"/>
            <a:ext cx="7637462" cy="3657600"/>
            <a:chOff x="555" y="1748"/>
            <a:chExt cx="4811" cy="2304"/>
          </a:xfrm>
        </p:grpSpPr>
        <p:pic>
          <p:nvPicPr>
            <p:cNvPr id="35844" name="Picture 4" descr="08_05-02UN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55" y="2900"/>
              <a:ext cx="4800" cy="1152"/>
            </a:xfrm>
            <a:prstGeom prst="rect">
              <a:avLst/>
            </a:prstGeom>
            <a:noFill/>
          </p:spPr>
        </p:pic>
        <p:pic>
          <p:nvPicPr>
            <p:cNvPr id="35845" name="Picture 5" descr="08_05-01U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66" y="1748"/>
              <a:ext cx="4800" cy="1134"/>
            </a:xfrm>
            <a:prstGeom prst="rect">
              <a:avLst/>
            </a:prstGeom>
            <a:noFill/>
          </p:spPr>
        </p:pic>
        <p:sp>
          <p:nvSpPr>
            <p:cNvPr id="35846" name="Rectangle 6"/>
            <p:cNvSpPr>
              <a:spLocks noChangeArrowheads="1"/>
            </p:cNvSpPr>
            <p:nvPr/>
          </p:nvSpPr>
          <p:spPr bwMode="auto">
            <a:xfrm>
              <a:off x="2035" y="2669"/>
              <a:ext cx="1824" cy="26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 Bonds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3055937"/>
          </a:xfrm>
        </p:spPr>
        <p:txBody>
          <a:bodyPr/>
          <a:lstStyle/>
          <a:p>
            <a:r>
              <a:rPr lang="en-US"/>
              <a:t>A </a:t>
            </a:r>
            <a:r>
              <a:rPr lang="en-US">
                <a:solidFill>
                  <a:schemeClr val="hlink"/>
                </a:solidFill>
              </a:rPr>
              <a:t>single bond</a:t>
            </a:r>
            <a:r>
              <a:rPr lang="en-US"/>
              <a:t> is formed by sharing a single pair of electrons</a:t>
            </a:r>
          </a:p>
          <a:p>
            <a:r>
              <a:rPr lang="en-US">
                <a:solidFill>
                  <a:schemeClr val="hlink"/>
                </a:solidFill>
              </a:rPr>
              <a:t>Double bonds</a:t>
            </a:r>
            <a:r>
              <a:rPr lang="en-US"/>
              <a:t> use two pairs and </a:t>
            </a:r>
            <a:r>
              <a:rPr lang="en-US">
                <a:solidFill>
                  <a:schemeClr val="hlink"/>
                </a:solidFill>
              </a:rPr>
              <a:t>triple bonds</a:t>
            </a:r>
            <a:r>
              <a:rPr lang="en-US"/>
              <a:t> three</a:t>
            </a:r>
          </a:p>
          <a:p>
            <a:r>
              <a:rPr lang="en-US"/>
              <a:t>As the bond order </a:t>
            </a:r>
            <a:r>
              <a:rPr lang="en-US" i="1"/>
              <a:t>increases</a:t>
            </a:r>
            <a:r>
              <a:rPr lang="en-US"/>
              <a:t>; the bond length </a:t>
            </a:r>
            <a:r>
              <a:rPr lang="en-US" i="1"/>
              <a:t>decreases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Drawing Lewis Structures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>
              <a:buFont typeface="Wingdings" pitchFamily="2" charset="2"/>
              <a:buAutoNum type="arabicPeriod"/>
            </a:pPr>
            <a:r>
              <a:rPr lang="en-US"/>
              <a:t>Determine the number of electrons shared between all elements for a particular molecule  (S = N – A)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en-US"/>
              <a:t>Make all the necessary bonds using the shared electrons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en-US"/>
              <a:t>Place lone pairs of electrons around atoms that do not have an octet of electrons</a:t>
            </a:r>
          </a:p>
          <a:p>
            <a:pPr marL="839788" lvl="1" indent="-495300">
              <a:buFont typeface="Wingdings" pitchFamily="2" charset="2"/>
              <a:buNone/>
            </a:pPr>
            <a:r>
              <a:rPr lang="en-US"/>
              <a:t>	Exceptions H only needs 2; Be only needs 4; B only needs 6</a:t>
            </a:r>
          </a:p>
          <a:p>
            <a:pPr marL="571500" indent="-571500">
              <a:buFont typeface="Wingdings" pitchFamily="2" charset="2"/>
              <a:buAutoNum type="arabicPeriod"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Drawing Lewis Structures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4768850" cy="4411662"/>
          </a:xfrm>
        </p:spPr>
        <p:txBody>
          <a:bodyPr/>
          <a:lstStyle/>
          <a:p>
            <a:r>
              <a:rPr lang="en-US" sz="2600"/>
              <a:t>Draw Lewis structures for the following molecules:</a:t>
            </a:r>
          </a:p>
          <a:p>
            <a:endParaRPr lang="en-US" sz="2600"/>
          </a:p>
          <a:p>
            <a:pPr>
              <a:buFont typeface="Wingdings" pitchFamily="2" charset="2"/>
              <a:buNone/>
            </a:pPr>
            <a:r>
              <a:rPr lang="en-US" sz="2600"/>
              <a:t>CCl</a:t>
            </a:r>
            <a:r>
              <a:rPr lang="en-US" sz="2600" baseline="-25000"/>
              <a:t>4</a:t>
            </a:r>
            <a:r>
              <a:rPr lang="en-US" sz="2600"/>
              <a:t>		</a:t>
            </a:r>
          </a:p>
          <a:p>
            <a:pPr>
              <a:buFont typeface="Wingdings" pitchFamily="2" charset="2"/>
              <a:buNone/>
            </a:pPr>
            <a:r>
              <a:rPr lang="en-US" sz="2600"/>
              <a:t>CS</a:t>
            </a:r>
            <a:r>
              <a:rPr lang="en-US" sz="2600" baseline="-25000"/>
              <a:t>2</a:t>
            </a:r>
            <a:endParaRPr lang="en-US" sz="2600"/>
          </a:p>
          <a:p>
            <a:pPr>
              <a:buFont typeface="Wingdings" pitchFamily="2" charset="2"/>
              <a:buNone/>
            </a:pPr>
            <a:r>
              <a:rPr lang="en-US" sz="2600"/>
              <a:t>OSCl</a:t>
            </a:r>
            <a:r>
              <a:rPr lang="en-US" sz="2600" baseline="-25000"/>
              <a:t>2</a:t>
            </a:r>
            <a:r>
              <a:rPr lang="en-US" sz="2600"/>
              <a:t>  (sulfur is central atom)</a:t>
            </a:r>
          </a:p>
          <a:p>
            <a:pPr>
              <a:buFont typeface="Wingdings" pitchFamily="2" charset="2"/>
              <a:buNone/>
            </a:pPr>
            <a:r>
              <a:rPr lang="en-US" sz="2600"/>
              <a:t>C</a:t>
            </a:r>
            <a:r>
              <a:rPr lang="en-US" sz="2600" baseline="-25000"/>
              <a:t>2</a:t>
            </a:r>
            <a:r>
              <a:rPr lang="en-US" sz="2600"/>
              <a:t>H</a:t>
            </a:r>
            <a:r>
              <a:rPr lang="en-US" sz="2600" baseline="-25000"/>
              <a:t>2</a:t>
            </a:r>
            <a:endParaRPr lang="en-US" sz="2600"/>
          </a:p>
          <a:p>
            <a:pPr>
              <a:buFont typeface="Wingdings" pitchFamily="2" charset="2"/>
              <a:buNone/>
            </a:pPr>
            <a:r>
              <a:rPr lang="en-US" sz="2600"/>
              <a:t>sulfate anion</a:t>
            </a:r>
          </a:p>
          <a:p>
            <a:pPr>
              <a:buFont typeface="Wingdings" pitchFamily="2" charset="2"/>
              <a:buNone/>
            </a:pPr>
            <a:endParaRPr lang="en-US" sz="2600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394325" y="1719263"/>
            <a:ext cx="3292475" cy="4411662"/>
          </a:xfrm>
        </p:spPr>
        <p:txBody>
          <a:bodyPr/>
          <a:lstStyle/>
          <a:p>
            <a:r>
              <a:rPr lang="en-US" sz="2600"/>
              <a:t>See Sample Exercises 8.6-8.8 (Pgs. 314-6)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105</TotalTime>
  <Words>466</Words>
  <Application>Microsoft Office PowerPoint</Application>
  <PresentationFormat>On-screen Show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Network</vt:lpstr>
      <vt:lpstr>iRespondQuestionMaster</vt:lpstr>
      <vt:lpstr>iRespondGraphMaster</vt:lpstr>
      <vt:lpstr>Basic Concepts of Chemical Bonding</vt:lpstr>
      <vt:lpstr>Chemical Bonds, Lewis Symbols and the Octet Rule-- Section 8.1</vt:lpstr>
      <vt:lpstr>Ionic Bonding Section 8.2</vt:lpstr>
      <vt:lpstr>Ion Formation and Electron Configuration</vt:lpstr>
      <vt:lpstr>Covalent Bonding Section 8.3</vt:lpstr>
      <vt:lpstr>Lewis Structures</vt:lpstr>
      <vt:lpstr>Multiple Bonds</vt:lpstr>
      <vt:lpstr>Drawing Lewis Structures</vt:lpstr>
      <vt:lpstr>Drawing Lewis Structures</vt:lpstr>
      <vt:lpstr>Bond Polarity and Electronegativity Section 8.4</vt:lpstr>
      <vt:lpstr>Trends in Electronegativity</vt:lpstr>
      <vt:lpstr>Electronegativity and Bond Polarity</vt:lpstr>
      <vt:lpstr>Dipole Moments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8:  Basic Concepts of Chemical Bonding</dc:title>
  <dc:creator>Cobb County School District</dc:creator>
  <cp:lastModifiedBy>John Cody</cp:lastModifiedBy>
  <cp:revision>8</cp:revision>
  <dcterms:created xsi:type="dcterms:W3CDTF">2009-02-05T17:30:09Z</dcterms:created>
  <dcterms:modified xsi:type="dcterms:W3CDTF">2013-02-28T14:12:27Z</dcterms:modified>
</cp:coreProperties>
</file>