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5" r:id="rId2"/>
    <p:sldMasterId id="2147483688" r:id="rId3"/>
  </p:sldMasterIdLst>
  <p:handoutMasterIdLst>
    <p:handoutMasterId r:id="rId36"/>
  </p:handoutMasterIdLst>
  <p:sldIdLst>
    <p:sldId id="256" r:id="rId4"/>
    <p:sldId id="257" r:id="rId5"/>
    <p:sldId id="258" r:id="rId6"/>
    <p:sldId id="259" r:id="rId7"/>
    <p:sldId id="260" r:id="rId8"/>
    <p:sldId id="300" r:id="rId9"/>
    <p:sldId id="263" r:id="rId10"/>
    <p:sldId id="266" r:id="rId11"/>
    <p:sldId id="271" r:id="rId12"/>
    <p:sldId id="270" r:id="rId13"/>
    <p:sldId id="268" r:id="rId14"/>
    <p:sldId id="269" r:id="rId15"/>
    <p:sldId id="264" r:id="rId16"/>
    <p:sldId id="265" r:id="rId17"/>
    <p:sldId id="267" r:id="rId18"/>
    <p:sldId id="275" r:id="rId19"/>
    <p:sldId id="276" r:id="rId20"/>
    <p:sldId id="301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1" r:id="rId29"/>
    <p:sldId id="292" r:id="rId30"/>
    <p:sldId id="293" r:id="rId31"/>
    <p:sldId id="295" r:id="rId32"/>
    <p:sldId id="294" r:id="rId33"/>
    <p:sldId id="297" r:id="rId34"/>
    <p:sldId id="298" r:id="rId35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07" cy="460770"/>
          </a:xfrm>
          <a:prstGeom prst="rect">
            <a:avLst/>
          </a:prstGeom>
        </p:spPr>
        <p:txBody>
          <a:bodyPr vert="horz" lIns="90480" tIns="45240" rIns="90480" bIns="45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39" y="1"/>
            <a:ext cx="2972007" cy="460770"/>
          </a:xfrm>
          <a:prstGeom prst="rect">
            <a:avLst/>
          </a:prstGeom>
        </p:spPr>
        <p:txBody>
          <a:bodyPr vert="horz" lIns="90480" tIns="45240" rIns="90480" bIns="45240" rtlCol="0"/>
          <a:lstStyle>
            <a:lvl1pPr algn="r">
              <a:defRPr sz="1200"/>
            </a:lvl1pPr>
          </a:lstStyle>
          <a:p>
            <a:fld id="{10918F5D-3EF7-4E52-93B9-FC414DAE5BA7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210"/>
            <a:ext cx="2972007" cy="460770"/>
          </a:xfrm>
          <a:prstGeom prst="rect">
            <a:avLst/>
          </a:prstGeom>
        </p:spPr>
        <p:txBody>
          <a:bodyPr vert="horz" lIns="90480" tIns="45240" rIns="90480" bIns="45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39" y="8737210"/>
            <a:ext cx="2972007" cy="460770"/>
          </a:xfrm>
          <a:prstGeom prst="rect">
            <a:avLst/>
          </a:prstGeom>
        </p:spPr>
        <p:txBody>
          <a:bodyPr vert="horz" lIns="90480" tIns="45240" rIns="90480" bIns="45240" rtlCol="0" anchor="b"/>
          <a:lstStyle>
            <a:lvl1pPr algn="r">
              <a:defRPr sz="1200"/>
            </a:lvl1pPr>
          </a:lstStyle>
          <a:p>
            <a:fld id="{B9C8C51E-E6F7-4EF3-9059-209638E8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01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67C3584-3B92-4D59-B195-8D5FB048CC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EC32C-38BA-4F86-BA53-C7742BE73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F86C5-0F29-4217-A6C5-A9CAFEA68B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C94871-B989-41AD-9332-D42ABB1F5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6E6846-6AC2-466E-B115-0B15D94554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094481-C035-4E18-8DB9-F36F151F2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BF62E1-DD88-49F3-8208-73773EA01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9B058C-C44F-4B7D-AB92-33AD529E6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3BB3FE-2750-402C-8705-5DDF4411E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DA8EC5-FEEE-46DD-B109-E3AFE286A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226C59-3CF5-4C1C-89CE-C293D455F3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E6846-6AC2-466E-B115-0B15D94554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EA8E54-5C35-4DDE-86C5-977642F5B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FEC32C-38BA-4F86-BA53-C7742BE73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7F86C5-0F29-4217-A6C5-A9CAFEA68B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C94871-B989-41AD-9332-D42ABB1F5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6E6846-6AC2-466E-B115-0B15D94554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094481-C035-4E18-8DB9-F36F151F2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BF62E1-DD88-49F3-8208-73773EA01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9B058C-C44F-4B7D-AB92-33AD529E6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3BB3FE-2750-402C-8705-5DDF4411E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DA8EC5-FEEE-46DD-B109-E3AFE286A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94481-C035-4E18-8DB9-F36F151F2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226C59-3CF5-4C1C-89CE-C293D455F3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EA8E54-5C35-4DDE-86C5-977642F5B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FEC32C-38BA-4F86-BA53-C7742BE73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7F86C5-0F29-4217-A6C5-A9CAFEA68B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C94871-B989-41AD-9332-D42ABB1F5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F62E1-DD88-49F3-8208-73773EA01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B058C-C44F-4B7D-AB92-33AD529E6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BB3FE-2750-402C-8705-5DDF4411E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A8EC5-FEEE-46DD-B109-E3AFE286A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26C59-3CF5-4C1C-89CE-C293D455F3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A8E54-5C35-4DDE-86C5-977642F5B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5A6FDE6-882A-4650-B47D-3F206D64F2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2" name="GraphShape" hidden="1"/>
          <p:cNvSpPr/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iRespond Graph</a:t>
            </a:r>
          </a:p>
        </p:txBody>
      </p:sp>
      <p:grpSp>
        <p:nvGrpSpPr>
          <p:cNvPr id="4096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67%</a:t>
              </a:r>
            </a:p>
          </p:txBody>
        </p:sp>
      </p:grpSp>
      <p:grpSp>
        <p:nvGrpSpPr>
          <p:cNvPr id="4097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E</a:t>
              </a: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2" name="QuestionShape"/>
          <p:cNvSpPr/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smtClean="0">
                <a:latin typeface="+mn-lt"/>
              </a:rPr>
              <a:t>A.) Response A</a:t>
            </a:r>
          </a:p>
        </p:txBody>
      </p:sp>
      <p:sp>
        <p:nvSpPr>
          <p:cNvPr id="4" name="BShape"/>
          <p:cNvSpPr/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smtClean="0">
                <a:latin typeface="+mn-lt"/>
              </a:rPr>
              <a:t>B.) Response B</a:t>
            </a:r>
          </a:p>
        </p:txBody>
      </p:sp>
      <p:sp>
        <p:nvSpPr>
          <p:cNvPr id="5" name="CShape"/>
          <p:cNvSpPr/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smtClean="0">
                <a:latin typeface="+mn-lt"/>
              </a:rPr>
              <a:t>C.) Response C</a:t>
            </a:r>
          </a:p>
        </p:txBody>
      </p:sp>
      <p:sp>
        <p:nvSpPr>
          <p:cNvPr id="6" name="DShape"/>
          <p:cNvSpPr/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smtClean="0">
                <a:latin typeface="+mn-lt"/>
              </a:rPr>
              <a:t>D.) Response D</a:t>
            </a:r>
          </a:p>
        </p:txBody>
      </p:sp>
      <p:sp>
        <p:nvSpPr>
          <p:cNvPr id="7" name="EShape"/>
          <p:cNvSpPr/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smtClean="0">
                <a:latin typeface="+mn-lt"/>
              </a:rPr>
              <a:t>E.) Response E</a:t>
            </a:r>
          </a:p>
        </p:txBody>
      </p:sp>
      <p:sp>
        <p:nvSpPr>
          <p:cNvPr id="8" name="Percent"/>
          <p:cNvSpPr/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Percent Complete 100%</a:t>
            </a:r>
          </a:p>
        </p:txBody>
      </p:sp>
      <p:sp>
        <p:nvSpPr>
          <p:cNvPr id="9" name="Timer"/>
          <p:cNvSpPr/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Electronic Structure of Atoms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Bohr's Model of the Atom and Quantized States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/>
              <a:t>Only orbits of exact radii are permitted</a:t>
            </a:r>
          </a:p>
          <a:p>
            <a:pPr marL="990600" lvl="1" indent="-533400">
              <a:lnSpc>
                <a:spcPct val="90000"/>
              </a:lnSpc>
            </a:pPr>
            <a:r>
              <a:rPr lang="en-US"/>
              <a:t>No in between orbits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/>
              <a:t>An "allowed state" is one in which an electron has a specific energy</a:t>
            </a:r>
          </a:p>
          <a:p>
            <a:pPr marL="990600" lvl="1" indent="-533400">
              <a:lnSpc>
                <a:spcPct val="90000"/>
              </a:lnSpc>
            </a:pPr>
            <a:r>
              <a:rPr lang="en-US"/>
              <a:t>No spiraling into the nucleus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/>
              <a:t>As an electron moves between "allowed energy states" a photon of energy is either absorbed or emitted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Line Spectra and the Bohr Model</a:t>
            </a:r>
            <a:br>
              <a:rPr lang="en-US" sz="4000"/>
            </a:br>
            <a:r>
              <a:rPr lang="en-US" sz="4000"/>
              <a:t>Section 6.3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It's well known that "white light" actually consists of a </a:t>
            </a:r>
            <a:r>
              <a:rPr lang="en-US">
                <a:solidFill>
                  <a:schemeClr val="hlink"/>
                </a:solidFill>
              </a:rPr>
              <a:t>continuous spectrum</a:t>
            </a:r>
            <a:r>
              <a:rPr lang="en-US"/>
              <a:t> of colored light</a:t>
            </a:r>
          </a:p>
          <a:p>
            <a:pPr lvl="1">
              <a:lnSpc>
                <a:spcPct val="90000"/>
              </a:lnSpc>
            </a:pPr>
            <a:r>
              <a:rPr lang="en-US"/>
              <a:t>Scientists were therefore surprised when the emission spectra of particular elements were studied</a:t>
            </a:r>
          </a:p>
        </p:txBody>
      </p:sp>
      <p:pic>
        <p:nvPicPr>
          <p:cNvPr id="26628" name="Picture 4" descr="06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75" y="3175000"/>
            <a:ext cx="4175125" cy="346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Emission Spectrum of Hydrogen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2087562"/>
          </a:xfrm>
        </p:spPr>
        <p:txBody>
          <a:bodyPr/>
          <a:lstStyle/>
          <a:p>
            <a:r>
              <a:rPr lang="en-US"/>
              <a:t>When a high voltage current is applied to a particular element, that element will emit wavelengths of light unique to that element</a:t>
            </a:r>
          </a:p>
        </p:txBody>
      </p:sp>
      <p:pic>
        <p:nvPicPr>
          <p:cNvPr id="28676" name="Picture 4" descr="06_13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675" y="4073525"/>
            <a:ext cx="7116763" cy="278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Photoelectric Effect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1411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It was well known by the turn of the 20</a:t>
            </a:r>
            <a:r>
              <a:rPr lang="en-US" sz="2400" baseline="30000"/>
              <a:t>th</a:t>
            </a:r>
            <a:r>
              <a:rPr lang="en-US" sz="2400"/>
              <a:t> century that when light strikes the surface of particular metals it will cause electrons to be ejected from the surface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4787900" y="3179763"/>
            <a:ext cx="3824288" cy="3678237"/>
            <a:chOff x="1920" y="1968"/>
            <a:chExt cx="2352" cy="2240"/>
          </a:xfrm>
        </p:grpSpPr>
        <p:pic>
          <p:nvPicPr>
            <p:cNvPr id="18436" name="Picture 4" descr="06_08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0" y="1968"/>
              <a:ext cx="2352" cy="2240"/>
            </a:xfrm>
            <a:prstGeom prst="rect">
              <a:avLst/>
            </a:prstGeom>
            <a:noFill/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2822" y="3849"/>
              <a:ext cx="576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" y="5016500"/>
            <a:ext cx="4162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Ex:  Electrons will be </a:t>
            </a:r>
          </a:p>
          <a:p>
            <a:r>
              <a:rPr lang="en-US" sz="2400"/>
              <a:t>ejected from the surface</a:t>
            </a:r>
          </a:p>
          <a:p>
            <a:r>
              <a:rPr lang="en-US" sz="2400"/>
              <a:t>of Cs metal with light with </a:t>
            </a:r>
          </a:p>
          <a:p>
            <a:r>
              <a:rPr lang="en-US" sz="2400"/>
              <a:t>a frequency of 4.60 </a:t>
            </a:r>
            <a:r>
              <a:rPr lang="en-US" sz="2400">
                <a:sym typeface="Symbol" pitchFamily="18" charset="2"/>
              </a:rPr>
              <a:t> 10</a:t>
            </a:r>
            <a:r>
              <a:rPr lang="en-US" sz="2400" baseline="30000">
                <a:sym typeface="Symbol" pitchFamily="18" charset="2"/>
              </a:rPr>
              <a:t>14</a:t>
            </a:r>
            <a:r>
              <a:rPr lang="en-US" sz="2400">
                <a:sym typeface="Symbol" pitchFamily="18" charset="2"/>
              </a:rPr>
              <a:t> 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Photoelectric Effect (cont.)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192962" cy="2911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Oddly, increasing the intensity of the light had no effect, only the frequency seemed to matter.</a:t>
            </a:r>
          </a:p>
          <a:p>
            <a:pPr>
              <a:lnSpc>
                <a:spcPct val="90000"/>
              </a:lnSpc>
            </a:pPr>
            <a:r>
              <a:rPr lang="en-US" sz="2800"/>
              <a:t>Einstein elaborated further on Planck's work and theorized that light could not only behave as a wave but also as discreet packets of energy: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560763" y="5299075"/>
          <a:ext cx="23018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3" imgW="457200" imgH="177480" progId="Equation.DSMT4">
                  <p:embed/>
                </p:oleObj>
              </mc:Choice>
              <mc:Fallback>
                <p:oleObj name="Equation" r:id="rId3" imgW="45720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3" y="5299075"/>
                        <a:ext cx="23018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Dual Nature of Light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909763"/>
            <a:ext cx="7772400" cy="26527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Einstein's theory implicated that light not only behaves as a wave, but can also behave as a tiny particle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Referred to as a </a:t>
            </a:r>
            <a:r>
              <a:rPr lang="en-US" sz="2400">
                <a:solidFill>
                  <a:schemeClr val="hlink"/>
                </a:solidFill>
              </a:rPr>
              <a:t>photon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en-US" sz="2800"/>
              <a:t>Is light best described as a wave or a particle?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 answer:  </a:t>
            </a:r>
            <a:r>
              <a:rPr lang="en-US" sz="2400">
                <a:solidFill>
                  <a:schemeClr val="hlink"/>
                </a:solidFill>
              </a:rPr>
              <a:t>YES</a:t>
            </a:r>
          </a:p>
        </p:txBody>
      </p:sp>
      <p:pic>
        <p:nvPicPr>
          <p:cNvPr id="23556" name="Picture 4" descr="Wave-Particle Dualit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813" y="4486275"/>
            <a:ext cx="5351462" cy="237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The Wave Behavior of Matter</a:t>
            </a:r>
            <a:br>
              <a:rPr lang="en-US" sz="3800"/>
            </a:br>
            <a:r>
              <a:rPr lang="en-US" sz="3800"/>
              <a:t>Section 6.4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22321"/>
            <a:ext cx="7696200" cy="2109355"/>
          </a:xfrm>
        </p:spPr>
        <p:txBody>
          <a:bodyPr/>
          <a:lstStyle/>
          <a:p>
            <a:r>
              <a:rPr lang="en-US" sz="2400" dirty="0"/>
              <a:t>The idea of electrons having wavelike properties was put forth by Louis de Broglie in his Ph.D. thesis (overachiever).</a:t>
            </a:r>
          </a:p>
          <a:p>
            <a:r>
              <a:rPr lang="en-US" sz="2400" dirty="0"/>
              <a:t>This idea can be extended to all matter regardless of mass:</a:t>
            </a:r>
          </a:p>
          <a:p>
            <a:endParaRPr lang="en-US" sz="2400" dirty="0"/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295400" y="4267200"/>
          <a:ext cx="205740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Equation" r:id="rId3" imgW="495000" imgH="393480" progId="Equation.3">
                  <p:embed/>
                </p:oleObj>
              </mc:Choice>
              <mc:Fallback>
                <p:oleObj name="Equation" r:id="rId3" imgW="4950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2057400" cy="163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038600" y="4648200"/>
            <a:ext cx="46243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Because the mass of an electron</a:t>
            </a:r>
          </a:p>
          <a:p>
            <a:r>
              <a:rPr lang="en-US" sz="2400"/>
              <a:t>is very small, the wavelength of</a:t>
            </a:r>
          </a:p>
          <a:p>
            <a:r>
              <a:rPr lang="en-US" sz="2400"/>
              <a:t>an electron is very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Proof of Wavelike Properties of Matter (Just for Fun)</a:t>
            </a:r>
          </a:p>
        </p:txBody>
      </p:sp>
      <p:pic>
        <p:nvPicPr>
          <p:cNvPr id="34820" name="Picture 4" descr="Double Slit Experi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947863"/>
            <a:ext cx="6149975" cy="404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Electrons As Waves Around the Nucleus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40" y="2320290"/>
            <a:ext cx="3995100" cy="187864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Because there can be no constructive or destructive interference, the waves must perfectly fit around the nucleus</a:t>
            </a:r>
          </a:p>
          <a:p>
            <a:pPr lvl="1"/>
            <a:r>
              <a:rPr lang="en-US" sz="2000" dirty="0" smtClean="0"/>
              <a:t>Otherwise they would cancel themselves out which is physically impossible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4674870"/>
            <a:ext cx="4371128" cy="183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Werner Heisenberg and the Uncertainty Principle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891148"/>
            <a:ext cx="7772400" cy="2192482"/>
          </a:xfrm>
        </p:spPr>
        <p:txBody>
          <a:bodyPr/>
          <a:lstStyle/>
          <a:p>
            <a:r>
              <a:rPr lang="en-US" dirty="0"/>
              <a:t>We can either know the momentum of subatomic particles with great accuracy or their position</a:t>
            </a:r>
          </a:p>
          <a:p>
            <a:pPr lvl="1"/>
            <a:r>
              <a:rPr lang="en-US" sz="2800" dirty="0"/>
              <a:t>But NEVER both at the same time</a:t>
            </a:r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615045" y="4679373"/>
          <a:ext cx="3810000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Equation" r:id="rId3" imgW="1028520" imgH="393480" progId="Equation.3">
                  <p:embed/>
                </p:oleObj>
              </mc:Choice>
              <mc:Fallback>
                <p:oleObj name="Equation" r:id="rId3" imgW="10285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5045" y="4679373"/>
                        <a:ext cx="3810000" cy="1458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Wave Nature of Light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visible light that we actually see with our eyes is simply one form of </a:t>
            </a:r>
            <a:r>
              <a:rPr lang="en-US">
                <a:solidFill>
                  <a:schemeClr val="hlink"/>
                </a:solidFill>
              </a:rPr>
              <a:t>electromagnetic energy</a:t>
            </a:r>
          </a:p>
          <a:p>
            <a:pPr lvl="1"/>
            <a:r>
              <a:rPr lang="en-US"/>
              <a:t>Electromagnetic energy essentially behaves as if it were a wave propagating through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Electrons Behaving as Waves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82" y="1943100"/>
            <a:ext cx="7772400" cy="20158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Electrons are extremely small pieces of matter and therefore can best be characterized as waves rather than particles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They therefore have more wavelike properties in particular it is possible for them to have nodes: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89000" y="4313238"/>
            <a:ext cx="2743200" cy="2322512"/>
            <a:chOff x="889000" y="4313238"/>
            <a:chExt cx="2743200" cy="2322512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889000" y="4325938"/>
              <a:ext cx="2743200" cy="1914525"/>
              <a:chOff x="560" y="2725"/>
              <a:chExt cx="1728" cy="1206"/>
            </a:xfrm>
          </p:grpSpPr>
          <p:sp>
            <p:nvSpPr>
              <p:cNvPr id="37892" name="Line 4"/>
              <p:cNvSpPr>
                <a:spLocks noChangeShapeType="1"/>
              </p:cNvSpPr>
              <p:nvPr/>
            </p:nvSpPr>
            <p:spPr bwMode="auto">
              <a:xfrm>
                <a:off x="570" y="2731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3" name="Line 5"/>
              <p:cNvSpPr>
                <a:spLocks noChangeShapeType="1"/>
              </p:cNvSpPr>
              <p:nvPr/>
            </p:nvSpPr>
            <p:spPr bwMode="auto">
              <a:xfrm>
                <a:off x="2286" y="2725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4" name="Line 6"/>
              <p:cNvSpPr>
                <a:spLocks noChangeShapeType="1"/>
              </p:cNvSpPr>
              <p:nvPr/>
            </p:nvSpPr>
            <p:spPr bwMode="auto">
              <a:xfrm>
                <a:off x="560" y="3308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00" name="Oval 12"/>
            <p:cNvSpPr>
              <a:spLocks noChangeArrowheads="1"/>
            </p:cNvSpPr>
            <p:nvPr/>
          </p:nvSpPr>
          <p:spPr bwMode="auto">
            <a:xfrm>
              <a:off x="2212975" y="5189538"/>
              <a:ext cx="88900" cy="984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Freeform 16"/>
            <p:cNvSpPr>
              <a:spLocks/>
            </p:cNvSpPr>
            <p:nvPr/>
          </p:nvSpPr>
          <p:spPr bwMode="auto">
            <a:xfrm>
              <a:off x="901700" y="4313238"/>
              <a:ext cx="2706688" cy="925512"/>
            </a:xfrm>
            <a:custGeom>
              <a:avLst/>
              <a:gdLst/>
              <a:ahLst/>
              <a:cxnLst>
                <a:cxn ang="0">
                  <a:pos x="0" y="583"/>
                </a:cxn>
                <a:cxn ang="0">
                  <a:pos x="841" y="0"/>
                </a:cxn>
                <a:cxn ang="0">
                  <a:pos x="1705" y="583"/>
                </a:cxn>
              </a:cxnLst>
              <a:rect l="0" t="0" r="r" b="b"/>
              <a:pathLst>
                <a:path w="1705" h="583">
                  <a:moveTo>
                    <a:pt x="0" y="583"/>
                  </a:moveTo>
                  <a:cubicBezTo>
                    <a:pt x="278" y="291"/>
                    <a:pt x="557" y="0"/>
                    <a:pt x="841" y="0"/>
                  </a:cubicBezTo>
                  <a:cubicBezTo>
                    <a:pt x="1125" y="0"/>
                    <a:pt x="1415" y="291"/>
                    <a:pt x="1705" y="58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Text Box 19"/>
            <p:cNvSpPr txBox="1">
              <a:spLocks noChangeArrowheads="1"/>
            </p:cNvSpPr>
            <p:nvPr/>
          </p:nvSpPr>
          <p:spPr bwMode="auto">
            <a:xfrm>
              <a:off x="1403350" y="6269038"/>
              <a:ext cx="17399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 = 0 (no node)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65763" y="4159250"/>
            <a:ext cx="2743200" cy="2479676"/>
            <a:chOff x="5465763" y="4159250"/>
            <a:chExt cx="2743200" cy="2479676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5465763" y="4343400"/>
              <a:ext cx="2743200" cy="1914525"/>
              <a:chOff x="560" y="2725"/>
              <a:chExt cx="1728" cy="1206"/>
            </a:xfrm>
          </p:grpSpPr>
          <p:sp>
            <p:nvSpPr>
              <p:cNvPr id="37897" name="Line 9"/>
              <p:cNvSpPr>
                <a:spLocks noChangeShapeType="1"/>
              </p:cNvSpPr>
              <p:nvPr/>
            </p:nvSpPr>
            <p:spPr bwMode="auto">
              <a:xfrm>
                <a:off x="570" y="2731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8" name="Line 10"/>
              <p:cNvSpPr>
                <a:spLocks noChangeShapeType="1"/>
              </p:cNvSpPr>
              <p:nvPr/>
            </p:nvSpPr>
            <p:spPr bwMode="auto">
              <a:xfrm>
                <a:off x="2286" y="2725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9" name="Line 11"/>
              <p:cNvSpPr>
                <a:spLocks noChangeShapeType="1"/>
              </p:cNvSpPr>
              <p:nvPr/>
            </p:nvSpPr>
            <p:spPr bwMode="auto">
              <a:xfrm>
                <a:off x="560" y="3308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01" name="Oval 13"/>
            <p:cNvSpPr>
              <a:spLocks noChangeArrowheads="1"/>
            </p:cNvSpPr>
            <p:nvPr/>
          </p:nvSpPr>
          <p:spPr bwMode="auto">
            <a:xfrm>
              <a:off x="6813551" y="5207000"/>
              <a:ext cx="88900" cy="984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Freeform 18"/>
            <p:cNvSpPr>
              <a:spLocks/>
            </p:cNvSpPr>
            <p:nvPr/>
          </p:nvSpPr>
          <p:spPr bwMode="auto">
            <a:xfrm>
              <a:off x="5473701" y="4159250"/>
              <a:ext cx="2706688" cy="2174875"/>
            </a:xfrm>
            <a:custGeom>
              <a:avLst/>
              <a:gdLst/>
              <a:ahLst/>
              <a:cxnLst>
                <a:cxn ang="0">
                  <a:pos x="0" y="688"/>
                </a:cxn>
                <a:cxn ang="0">
                  <a:pos x="421" y="97"/>
                </a:cxn>
                <a:cxn ang="0">
                  <a:pos x="1323" y="1272"/>
                </a:cxn>
                <a:cxn ang="0">
                  <a:pos x="1705" y="688"/>
                </a:cxn>
              </a:cxnLst>
              <a:rect l="0" t="0" r="r" b="b"/>
              <a:pathLst>
                <a:path w="1705" h="1370">
                  <a:moveTo>
                    <a:pt x="0" y="688"/>
                  </a:moveTo>
                  <a:cubicBezTo>
                    <a:pt x="100" y="344"/>
                    <a:pt x="201" y="0"/>
                    <a:pt x="421" y="97"/>
                  </a:cubicBezTo>
                  <a:cubicBezTo>
                    <a:pt x="641" y="194"/>
                    <a:pt x="1109" y="1174"/>
                    <a:pt x="1323" y="1272"/>
                  </a:cubicBezTo>
                  <a:cubicBezTo>
                    <a:pt x="1537" y="1370"/>
                    <a:pt x="1621" y="1029"/>
                    <a:pt x="1705" y="688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Text Box 20"/>
            <p:cNvSpPr txBox="1">
              <a:spLocks noChangeArrowheads="1"/>
            </p:cNvSpPr>
            <p:nvPr/>
          </p:nvSpPr>
          <p:spPr bwMode="auto">
            <a:xfrm>
              <a:off x="6065838" y="6272213"/>
              <a:ext cx="16129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 = 1 (1 node)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Schr</a:t>
            </a:r>
            <a:r>
              <a:rPr lang="en-US" sz="3800">
                <a:cs typeface="Times New Roman" pitchFamily="18" charset="0"/>
              </a:rPr>
              <a:t>ödinger and the Wave Function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4791" y="1891145"/>
            <a:ext cx="7745413" cy="2328863"/>
          </a:xfrm>
        </p:spPr>
        <p:txBody>
          <a:bodyPr/>
          <a:lstStyle/>
          <a:p>
            <a:r>
              <a:rPr lang="en-US" dirty="0"/>
              <a:t>Because of the Heisenberg Uncertainty Principle, we have no idea </a:t>
            </a:r>
            <a:r>
              <a:rPr lang="en-US" i="1" dirty="0"/>
              <a:t>where</a:t>
            </a:r>
            <a:r>
              <a:rPr lang="en-US" dirty="0"/>
              <a:t> an electron is at any given time</a:t>
            </a:r>
          </a:p>
          <a:p>
            <a:pPr lvl="1"/>
            <a:r>
              <a:rPr lang="en-US" sz="2400" dirty="0"/>
              <a:t>We can only speak about the probability of finding an electron in a given region of space:</a:t>
            </a:r>
          </a:p>
        </p:txBody>
      </p:sp>
      <p:graphicFrame>
        <p:nvGraphicFramePr>
          <p:cNvPr id="3891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790575" y="4874779"/>
          <a:ext cx="7932738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Equation" r:id="rId3" imgW="2654280" imgH="419040" progId="Equation.DSMT4">
                  <p:embed/>
                </p:oleObj>
              </mc:Choice>
              <mc:Fallback>
                <p:oleObj name="Equation" r:id="rId3" imgW="265428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4874779"/>
                        <a:ext cx="7932738" cy="125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Density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2180214"/>
          </a:xfrm>
        </p:spPr>
        <p:txBody>
          <a:bodyPr/>
          <a:lstStyle/>
          <a:p>
            <a:r>
              <a:rPr lang="en-US" sz="2400" dirty="0"/>
              <a:t>The shape of an atomic orbital simply defines the region of space that encompasses the </a:t>
            </a:r>
            <a:r>
              <a:rPr lang="en-US" sz="2400" dirty="0">
                <a:solidFill>
                  <a:srgbClr val="FF0000"/>
                </a:solidFill>
              </a:rPr>
              <a:t>probability or electron density</a:t>
            </a:r>
            <a:r>
              <a:rPr lang="en-US" sz="2400" dirty="0"/>
              <a:t> for an electron</a:t>
            </a:r>
          </a:p>
        </p:txBody>
      </p:sp>
      <p:pic>
        <p:nvPicPr>
          <p:cNvPr id="39940" name="Picture 4" descr="06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8836" y="3434486"/>
            <a:ext cx="3294352" cy="3423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Representation of Orbitals</a:t>
            </a:r>
            <a:br>
              <a:rPr lang="en-US" sz="3800"/>
            </a:br>
            <a:r>
              <a:rPr lang="en-US" sz="3800"/>
              <a:t>(s Orbitals)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14450" y="2998788"/>
            <a:ext cx="2743200" cy="2325132"/>
            <a:chOff x="1314450" y="2998788"/>
            <a:chExt cx="2743200" cy="232513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14450" y="3011488"/>
              <a:ext cx="2743200" cy="1914525"/>
              <a:chOff x="560" y="2725"/>
              <a:chExt cx="1728" cy="1206"/>
            </a:xfrm>
          </p:grpSpPr>
          <p:sp>
            <p:nvSpPr>
              <p:cNvPr id="40965" name="Line 5"/>
              <p:cNvSpPr>
                <a:spLocks noChangeShapeType="1"/>
              </p:cNvSpPr>
              <p:nvPr/>
            </p:nvSpPr>
            <p:spPr bwMode="auto">
              <a:xfrm>
                <a:off x="570" y="2731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66" name="Line 6"/>
              <p:cNvSpPr>
                <a:spLocks noChangeShapeType="1"/>
              </p:cNvSpPr>
              <p:nvPr/>
            </p:nvSpPr>
            <p:spPr bwMode="auto">
              <a:xfrm>
                <a:off x="2286" y="2725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67" name="Line 7"/>
              <p:cNvSpPr>
                <a:spLocks noChangeShapeType="1"/>
              </p:cNvSpPr>
              <p:nvPr/>
            </p:nvSpPr>
            <p:spPr bwMode="auto">
              <a:xfrm>
                <a:off x="560" y="3308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68" name="Oval 8"/>
            <p:cNvSpPr>
              <a:spLocks noChangeArrowheads="1"/>
            </p:cNvSpPr>
            <p:nvPr/>
          </p:nvSpPr>
          <p:spPr bwMode="auto">
            <a:xfrm>
              <a:off x="2638425" y="3875088"/>
              <a:ext cx="88900" cy="984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auto">
            <a:xfrm>
              <a:off x="1327150" y="2998788"/>
              <a:ext cx="2706688" cy="925512"/>
            </a:xfrm>
            <a:custGeom>
              <a:avLst/>
              <a:gdLst/>
              <a:ahLst/>
              <a:cxnLst>
                <a:cxn ang="0">
                  <a:pos x="0" y="583"/>
                </a:cxn>
                <a:cxn ang="0">
                  <a:pos x="841" y="0"/>
                </a:cxn>
                <a:cxn ang="0">
                  <a:pos x="1705" y="583"/>
                </a:cxn>
              </a:cxnLst>
              <a:rect l="0" t="0" r="r" b="b"/>
              <a:pathLst>
                <a:path w="1705" h="583">
                  <a:moveTo>
                    <a:pt x="0" y="583"/>
                  </a:moveTo>
                  <a:cubicBezTo>
                    <a:pt x="278" y="291"/>
                    <a:pt x="557" y="0"/>
                    <a:pt x="841" y="0"/>
                  </a:cubicBezTo>
                  <a:cubicBezTo>
                    <a:pt x="1125" y="0"/>
                    <a:pt x="1415" y="291"/>
                    <a:pt x="1705" y="58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Text Box 10"/>
            <p:cNvSpPr txBox="1">
              <a:spLocks noChangeArrowheads="1"/>
            </p:cNvSpPr>
            <p:nvPr/>
          </p:nvSpPr>
          <p:spPr bwMode="auto">
            <a:xfrm>
              <a:off x="1828800" y="4954588"/>
              <a:ext cx="18293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n = </a:t>
              </a:r>
              <a:r>
                <a:rPr lang="en-US" dirty="0" smtClean="0"/>
                <a:t>1 </a:t>
              </a:r>
              <a:r>
                <a:rPr lang="en-US" dirty="0"/>
                <a:t>(no node)</a:t>
              </a:r>
            </a:p>
          </p:txBody>
        </p:sp>
      </p:grpSp>
      <p:pic>
        <p:nvPicPr>
          <p:cNvPr id="40972" name="Picture 12" descr="06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5413" y="1695450"/>
            <a:ext cx="2362200" cy="4948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</a:t>
            </a:r>
            <a:r>
              <a:rPr lang="en-US" dirty="0" err="1"/>
              <a:t>Orbitals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86966" y="1792143"/>
            <a:ext cx="2743200" cy="2451123"/>
            <a:chOff x="3086966" y="1792143"/>
            <a:chExt cx="2743200" cy="2451123"/>
          </a:xfrm>
        </p:grpSpPr>
        <p:grpSp>
          <p:nvGrpSpPr>
            <p:cNvPr id="12" name="Group 11"/>
            <p:cNvGrpSpPr/>
            <p:nvPr/>
          </p:nvGrpSpPr>
          <p:grpSpPr>
            <a:xfrm>
              <a:off x="3086966" y="1792143"/>
              <a:ext cx="2743200" cy="2174875"/>
              <a:chOff x="3076575" y="1470025"/>
              <a:chExt cx="2743200" cy="2174875"/>
            </a:xfrm>
          </p:grpSpPr>
          <p:grpSp>
            <p:nvGrpSpPr>
              <p:cNvPr id="3" name="Group 11"/>
              <p:cNvGrpSpPr>
                <a:grpSpLocks/>
              </p:cNvGrpSpPr>
              <p:nvPr/>
            </p:nvGrpSpPr>
            <p:grpSpPr bwMode="auto">
              <a:xfrm>
                <a:off x="3076575" y="1654175"/>
                <a:ext cx="2743200" cy="1914525"/>
                <a:chOff x="560" y="2725"/>
                <a:chExt cx="1728" cy="1206"/>
              </a:xfrm>
            </p:grpSpPr>
            <p:sp>
              <p:nvSpPr>
                <p:cNvPr id="43020" name="Line 12"/>
                <p:cNvSpPr>
                  <a:spLocks noChangeShapeType="1"/>
                </p:cNvSpPr>
                <p:nvPr/>
              </p:nvSpPr>
              <p:spPr bwMode="auto">
                <a:xfrm>
                  <a:off x="570" y="2731"/>
                  <a:ext cx="0" cy="12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21" name="Line 13"/>
                <p:cNvSpPr>
                  <a:spLocks noChangeShapeType="1"/>
                </p:cNvSpPr>
                <p:nvPr/>
              </p:nvSpPr>
              <p:spPr bwMode="auto">
                <a:xfrm>
                  <a:off x="2286" y="2725"/>
                  <a:ext cx="0" cy="12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22" name="Line 14"/>
                <p:cNvSpPr>
                  <a:spLocks noChangeShapeType="1"/>
                </p:cNvSpPr>
                <p:nvPr/>
              </p:nvSpPr>
              <p:spPr bwMode="auto">
                <a:xfrm>
                  <a:off x="560" y="3308"/>
                  <a:ext cx="17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23" name="Oval 15"/>
              <p:cNvSpPr>
                <a:spLocks noChangeArrowheads="1"/>
              </p:cNvSpPr>
              <p:nvPr/>
            </p:nvSpPr>
            <p:spPr bwMode="auto">
              <a:xfrm>
                <a:off x="4424363" y="2517775"/>
                <a:ext cx="88900" cy="9842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4" name="Freeform 16"/>
              <p:cNvSpPr>
                <a:spLocks/>
              </p:cNvSpPr>
              <p:nvPr/>
            </p:nvSpPr>
            <p:spPr bwMode="auto">
              <a:xfrm>
                <a:off x="3084513" y="1470025"/>
                <a:ext cx="2706688" cy="2174875"/>
              </a:xfrm>
              <a:custGeom>
                <a:avLst/>
                <a:gdLst/>
                <a:ahLst/>
                <a:cxnLst>
                  <a:cxn ang="0">
                    <a:pos x="0" y="688"/>
                  </a:cxn>
                  <a:cxn ang="0">
                    <a:pos x="421" y="97"/>
                  </a:cxn>
                  <a:cxn ang="0">
                    <a:pos x="1323" y="1272"/>
                  </a:cxn>
                  <a:cxn ang="0">
                    <a:pos x="1705" y="688"/>
                  </a:cxn>
                </a:cxnLst>
                <a:rect l="0" t="0" r="r" b="b"/>
                <a:pathLst>
                  <a:path w="1705" h="1370">
                    <a:moveTo>
                      <a:pt x="0" y="688"/>
                    </a:moveTo>
                    <a:cubicBezTo>
                      <a:pt x="100" y="344"/>
                      <a:pt x="201" y="0"/>
                      <a:pt x="421" y="97"/>
                    </a:cubicBezTo>
                    <a:cubicBezTo>
                      <a:pt x="641" y="194"/>
                      <a:pt x="1109" y="1174"/>
                      <a:pt x="1323" y="1272"/>
                    </a:cubicBezTo>
                    <a:cubicBezTo>
                      <a:pt x="1537" y="1370"/>
                      <a:pt x="1621" y="1029"/>
                      <a:pt x="1705" y="68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25" name="Text Box 17"/>
            <p:cNvSpPr txBox="1">
              <a:spLocks noChangeArrowheads="1"/>
            </p:cNvSpPr>
            <p:nvPr/>
          </p:nvSpPr>
          <p:spPr bwMode="auto">
            <a:xfrm>
              <a:off x="3697432" y="3873934"/>
              <a:ext cx="17027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n = </a:t>
              </a:r>
              <a:r>
                <a:rPr lang="en-US" dirty="0" smtClean="0"/>
                <a:t>2 </a:t>
              </a:r>
              <a:r>
                <a:rPr lang="en-US" dirty="0"/>
                <a:t>(1 node)</a:t>
              </a:r>
            </a:p>
          </p:txBody>
        </p:sp>
      </p:grpSp>
      <p:pic>
        <p:nvPicPr>
          <p:cNvPr id="43027" name="Picture 19" descr="06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564" y="4205049"/>
            <a:ext cx="6802438" cy="2652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 and f Orbitals</a:t>
            </a:r>
          </a:p>
        </p:txBody>
      </p:sp>
      <p:pic>
        <p:nvPicPr>
          <p:cNvPr id="45060" name="Picture 4" descr="06_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" y="1768475"/>
            <a:ext cx="6372225" cy="4770438"/>
          </a:xfrm>
          <a:prstGeom prst="rect">
            <a:avLst/>
          </a:prstGeom>
          <a:noFill/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361238" y="3690938"/>
            <a:ext cx="1257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n = </a:t>
            </a:r>
            <a:r>
              <a:rPr lang="en-US" sz="2400" dirty="0" smtClean="0"/>
              <a:t>3</a:t>
            </a:r>
            <a:endParaRPr lang="en-US" sz="2400" dirty="0"/>
          </a:p>
          <a:p>
            <a:r>
              <a:rPr lang="en-US" sz="2400" dirty="0" smtClean="0"/>
              <a:t>2 </a:t>
            </a:r>
            <a:r>
              <a:rPr lang="en-US" sz="2400" dirty="0"/>
              <a:t>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 Orbitals</a:t>
            </a:r>
          </a:p>
        </p:txBody>
      </p:sp>
      <p:pic>
        <p:nvPicPr>
          <p:cNvPr id="15364" name="Picture 4" descr="4f_orbi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73" y="2187724"/>
            <a:ext cx="6394927" cy="43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4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/>
              <a:t>Electron Arrangement in Many-Electron Atoms</a:t>
            </a:r>
            <a:br>
              <a:rPr lang="en-US" sz="2900"/>
            </a:br>
            <a:r>
              <a:rPr lang="en-US" sz="2900"/>
              <a:t>Section 6.7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Electrons are arranged energetically using the </a:t>
            </a:r>
            <a:r>
              <a:rPr lang="en-US">
                <a:solidFill>
                  <a:schemeClr val="hlink"/>
                </a:solidFill>
              </a:rPr>
              <a:t>Aufbau principle</a:t>
            </a:r>
          </a:p>
          <a:p>
            <a:pPr lvl="1"/>
            <a:r>
              <a:rPr lang="en-US"/>
              <a:t>Lowest energy levels are filled first</a:t>
            </a:r>
          </a:p>
          <a:p>
            <a:r>
              <a:rPr lang="en-US"/>
              <a:t>Orbitals that have the same energy are referred to as </a:t>
            </a:r>
            <a:r>
              <a:rPr lang="en-US">
                <a:solidFill>
                  <a:schemeClr val="hlink"/>
                </a:solidFill>
              </a:rPr>
              <a:t>degenerate</a:t>
            </a:r>
          </a:p>
        </p:txBody>
      </p:sp>
    </p:spTree>
    <p:extLst>
      <p:ext uri="{BB962C8B-B14F-4D97-AF65-F5344CB8AC3E}">
        <p14:creationId xmlns:p14="http://schemas.microsoft.com/office/powerpoint/2010/main" val="36215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Assigning Electron Configurations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Using the Aufbau principle is made more simple by using the diagram at the right</a:t>
            </a:r>
          </a:p>
          <a:p>
            <a:r>
              <a:rPr lang="en-US" sz="2700"/>
              <a:t>Ex:  What is the electron configuration of Be?  F? </a:t>
            </a:r>
          </a:p>
        </p:txBody>
      </p:sp>
      <p:pic>
        <p:nvPicPr>
          <p:cNvPr id="18439" name="Picture 7" descr="c05-19c-8283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779588"/>
            <a:ext cx="356235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2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 Spin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3706813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Because each individual orbital is capable of holding two electrons, these electrons are distinguished by their </a:t>
            </a:r>
            <a:r>
              <a:rPr lang="en-US" dirty="0" smtClean="0"/>
              <a:t>spin</a:t>
            </a:r>
            <a:endParaRPr lang="en-US" dirty="0"/>
          </a:p>
        </p:txBody>
      </p:sp>
      <p:pic>
        <p:nvPicPr>
          <p:cNvPr id="26628" name="Picture 4" descr="06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2152650"/>
            <a:ext cx="3843338" cy="35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5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Electromagnetic Spectrum</a:t>
            </a:r>
          </a:p>
        </p:txBody>
      </p:sp>
      <p:pic>
        <p:nvPicPr>
          <p:cNvPr id="8196" name="Picture 4" descr="06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19325"/>
            <a:ext cx="7620000" cy="463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Orbital Diagrams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85864"/>
            <a:ext cx="4489450" cy="4038600"/>
          </a:xfrm>
        </p:spPr>
        <p:txBody>
          <a:bodyPr/>
          <a:lstStyle/>
          <a:p>
            <a:r>
              <a:rPr lang="en-US" dirty="0">
                <a:solidFill>
                  <a:schemeClr val="hlink"/>
                </a:solidFill>
              </a:rPr>
              <a:t>Pauli exclusion principle</a:t>
            </a:r>
            <a:r>
              <a:rPr lang="en-US" dirty="0"/>
              <a:t> states that no two electrons can be </a:t>
            </a:r>
            <a:r>
              <a:rPr lang="en-US" dirty="0" smtClean="0"/>
              <a:t>the same energetically</a:t>
            </a:r>
            <a:endParaRPr lang="en-US" dirty="0"/>
          </a:p>
          <a:p>
            <a:pPr lvl="1"/>
            <a:r>
              <a:rPr lang="en-US" dirty="0" smtClean="0"/>
              <a:t>Electrons in the same orbital must have opposite spin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7412" name="Picture 4" descr="06_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1954213"/>
            <a:ext cx="33845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2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 Arrangement and the Periodic Table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675" y="2256680"/>
            <a:ext cx="2740025" cy="429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700" dirty="0"/>
              <a:t>The periodic table can actually be used as a direct shortcut in writing electron configurations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Contains 4 different “blocks”</a:t>
            </a:r>
          </a:p>
        </p:txBody>
      </p:sp>
      <p:pic>
        <p:nvPicPr>
          <p:cNvPr id="20484" name="Picture 4" descr="06_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2318117"/>
            <a:ext cx="5199062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8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Predicting Valence Electrons Using the Periodic Table</a:t>
            </a:r>
          </a:p>
        </p:txBody>
      </p:sp>
      <p:pic>
        <p:nvPicPr>
          <p:cNvPr id="21508" name="Picture 4" descr="06_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171456"/>
            <a:ext cx="5281613" cy="454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349372" y="3395802"/>
            <a:ext cx="25574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chemeClr val="hlink"/>
                </a:solidFill>
              </a:rPr>
              <a:t>valence</a:t>
            </a:r>
          </a:p>
          <a:p>
            <a:r>
              <a:rPr lang="en-US" sz="2400" dirty="0">
                <a:solidFill>
                  <a:schemeClr val="hlink"/>
                </a:solidFill>
              </a:rPr>
              <a:t>electrons</a:t>
            </a:r>
            <a:r>
              <a:rPr lang="en-US" sz="2400" dirty="0"/>
              <a:t> reside</a:t>
            </a:r>
          </a:p>
          <a:p>
            <a:r>
              <a:rPr lang="en-US" sz="2400" dirty="0"/>
              <a:t>in the last orbitals</a:t>
            </a:r>
          </a:p>
          <a:p>
            <a:r>
              <a:rPr lang="en-US" sz="2400" dirty="0"/>
              <a:t>to be filled</a:t>
            </a:r>
          </a:p>
        </p:txBody>
      </p:sp>
    </p:spTree>
    <p:extLst>
      <p:ext uri="{BB962C8B-B14F-4D97-AF65-F5344CB8AC3E}">
        <p14:creationId xmlns:p14="http://schemas.microsoft.com/office/powerpoint/2010/main" val="2268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Between Frequency and Wavelength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351712" cy="2859087"/>
          </a:xfrm>
        </p:spPr>
        <p:txBody>
          <a:bodyPr/>
          <a:lstStyle/>
          <a:p>
            <a:r>
              <a:rPr lang="en-US" sz="2800"/>
              <a:t>There is an inverse relationship between these two properties of electromagnetic radiation</a:t>
            </a:r>
          </a:p>
          <a:p>
            <a:pPr lvl="1"/>
            <a:r>
              <a:rPr lang="en-US" sz="2400"/>
              <a:t>High frequency = low or short wavelength and vice versa</a:t>
            </a: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8000" y="4572000"/>
          <a:ext cx="29718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3" imgW="419040" imgH="177480" progId="Equation.3">
                  <p:embed/>
                </p:oleObj>
              </mc:Choice>
              <mc:Fallback>
                <p:oleObj name="Equation" r:id="rId3" imgW="41904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0"/>
                        <a:ext cx="2971800" cy="126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0000" cy="22494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/>
              <a:t>If the wavelength of the second wave is 324.7 nm, what would be the frequency of this wave?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See Sample Exercises 6.1and 6.2  (Pg. 214)</a:t>
            </a:r>
          </a:p>
        </p:txBody>
      </p:sp>
      <p:pic>
        <p:nvPicPr>
          <p:cNvPr id="12295" name="Picture 7" descr="06_05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495800"/>
            <a:ext cx="3124200" cy="183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Evolving Atomic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2688" y="2017712"/>
            <a:ext cx="7772400" cy="4371657"/>
          </a:xfrm>
        </p:spPr>
        <p:txBody>
          <a:bodyPr/>
          <a:lstStyle/>
          <a:p>
            <a:r>
              <a:rPr lang="en-US" dirty="0" smtClean="0"/>
              <a:t>Democritus Model</a:t>
            </a:r>
          </a:p>
          <a:p>
            <a:r>
              <a:rPr lang="en-US" dirty="0" smtClean="0"/>
              <a:t>Thomson “Plum Pudding” Model</a:t>
            </a:r>
          </a:p>
          <a:p>
            <a:pPr lvl="1"/>
            <a:r>
              <a:rPr lang="en-US" dirty="0" smtClean="0"/>
              <a:t>Electrons present no nucleus</a:t>
            </a:r>
          </a:p>
          <a:p>
            <a:r>
              <a:rPr lang="en-US" dirty="0" smtClean="0"/>
              <a:t>Rutherford model</a:t>
            </a:r>
          </a:p>
          <a:p>
            <a:pPr lvl="1"/>
            <a:r>
              <a:rPr lang="en-US" dirty="0" smtClean="0"/>
              <a:t>Electrons and nucleus present but proton and neutron not discovered yet</a:t>
            </a:r>
          </a:p>
          <a:p>
            <a:pPr marL="0" indent="0">
              <a:buNone/>
            </a:pPr>
            <a:r>
              <a:rPr lang="en-US" i="1" dirty="0" smtClean="0"/>
              <a:t>**Each model revised based on experimentation and data analysis**</a:t>
            </a:r>
          </a:p>
        </p:txBody>
      </p:sp>
    </p:spTree>
    <p:extLst>
      <p:ext uri="{BB962C8B-B14F-4D97-AF65-F5344CB8AC3E}">
        <p14:creationId xmlns:p14="http://schemas.microsoft.com/office/powerpoint/2010/main" val="33540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 the Quantum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427912" cy="2935287"/>
          </a:xfrm>
        </p:spPr>
        <p:txBody>
          <a:bodyPr/>
          <a:lstStyle/>
          <a:p>
            <a:r>
              <a:rPr lang="en-US" sz="2800"/>
              <a:t>In 1900 Max Planck put forth his idea of "quantized energy"</a:t>
            </a:r>
          </a:p>
          <a:p>
            <a:pPr lvl="1"/>
            <a:r>
              <a:rPr lang="en-US" sz="2400"/>
              <a:t>Theorized that energy could only be absorbed or released in tiny discreet intervals known as quanta</a:t>
            </a:r>
          </a:p>
          <a:p>
            <a:pPr lvl="1"/>
            <a:r>
              <a:rPr lang="en-US" sz="2400"/>
              <a:t>Think of it as a staircase</a:t>
            </a: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581400" y="5181600"/>
          <a:ext cx="2057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3" imgW="457200" imgH="177480" progId="Equation.DSMT4">
                  <p:embed/>
                </p:oleObj>
              </mc:Choice>
              <mc:Fallback>
                <p:oleObj name="Equation" r:id="rId3" imgW="45720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81600"/>
                        <a:ext cx="20574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of Einstein's Theory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846637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/>
              <a:t>(a.) The threshold frequency that can dislodge an electron from metallic sodium is 5.51 </a:t>
            </a:r>
            <a:r>
              <a:rPr lang="en-US">
                <a:sym typeface="Symbol" pitchFamily="18" charset="2"/>
              </a:rPr>
              <a:t> 10</a:t>
            </a:r>
            <a:r>
              <a:rPr lang="en-US" baseline="30000">
                <a:sym typeface="Symbol" pitchFamily="18" charset="2"/>
              </a:rPr>
              <a:t>14</a:t>
            </a:r>
            <a:r>
              <a:rPr lang="en-US">
                <a:sym typeface="Symbol" pitchFamily="18" charset="2"/>
              </a:rPr>
              <a:t> Hz.  What is the energy of this photon?</a:t>
            </a:r>
          </a:p>
          <a:p>
            <a:pPr marL="0" indent="0">
              <a:buFont typeface="Wingdings" pitchFamily="2" charset="2"/>
              <a:buNone/>
            </a:pPr>
            <a:r>
              <a:rPr lang="en-US">
                <a:sym typeface="Symbol" pitchFamily="18" charset="2"/>
              </a:rPr>
              <a:t>(b.) What is the energy, in Joules, of a photon with a wavelength of 430.0 nm?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35688" y="2017713"/>
            <a:ext cx="2819400" cy="4114800"/>
          </a:xfrm>
        </p:spPr>
        <p:txBody>
          <a:bodyPr/>
          <a:lstStyle/>
          <a:p>
            <a:r>
              <a:rPr lang="en-US"/>
              <a:t>See Sample Exercise 6.3 (Pg. 217)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Bohr's Model of the Atom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2287588"/>
            <a:ext cx="3978275" cy="4570412"/>
          </a:xfrm>
        </p:spPr>
        <p:txBody>
          <a:bodyPr/>
          <a:lstStyle/>
          <a:p>
            <a:r>
              <a:rPr lang="en-US" sz="2800" dirty="0"/>
              <a:t>Based on this </a:t>
            </a:r>
            <a:r>
              <a:rPr lang="en-US" sz="2800" dirty="0" smtClean="0"/>
              <a:t>idea of quantized energy </a:t>
            </a:r>
            <a:r>
              <a:rPr lang="en-US" sz="2800" dirty="0"/>
              <a:t>Bohr put forth his new model of the atom which could be viewed as a "microscopic solar system"</a:t>
            </a:r>
          </a:p>
        </p:txBody>
      </p:sp>
      <p:pic>
        <p:nvPicPr>
          <p:cNvPr id="30724" name="Picture 4" descr="Bohr 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8363" y="1871663"/>
            <a:ext cx="4252912" cy="4024312"/>
          </a:xfrm>
          <a:prstGeom prst="rect">
            <a:avLst/>
          </a:prstGeom>
          <a:noFill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44763" y="6035675"/>
            <a:ext cx="4664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Question:  Why doesn't the electron spiral into the nucleus?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GraphMaster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QuestionMaster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415</TotalTime>
  <Words>979</Words>
  <Application>Microsoft Office PowerPoint</Application>
  <PresentationFormat>On-screen Show (4:3)</PresentationFormat>
  <Paragraphs>105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Symbol</vt:lpstr>
      <vt:lpstr>Tahoma</vt:lpstr>
      <vt:lpstr>Times New Roman</vt:lpstr>
      <vt:lpstr>Wingdings</vt:lpstr>
      <vt:lpstr>Blends</vt:lpstr>
      <vt:lpstr>iRespondGraphMaster</vt:lpstr>
      <vt:lpstr>iRespondQuestionMaster</vt:lpstr>
      <vt:lpstr>Equation</vt:lpstr>
      <vt:lpstr>Electronic Structure of Atoms</vt:lpstr>
      <vt:lpstr>The Wave Nature of Light</vt:lpstr>
      <vt:lpstr>Electromagnetic Spectrum</vt:lpstr>
      <vt:lpstr>Relationship Between Frequency and Wavelength</vt:lpstr>
      <vt:lpstr>Examples</vt:lpstr>
      <vt:lpstr>The Evolving Atomic Model</vt:lpstr>
      <vt:lpstr>Introducing the Quantum</vt:lpstr>
      <vt:lpstr>Application of Einstein's Theory</vt:lpstr>
      <vt:lpstr>Bohr's Model of the Atom</vt:lpstr>
      <vt:lpstr>Bohr's Model of the Atom and Quantized States</vt:lpstr>
      <vt:lpstr>Line Spectra and the Bohr Model Section 6.3</vt:lpstr>
      <vt:lpstr>Emission Spectrum of Hydrogen</vt:lpstr>
      <vt:lpstr>The Photoelectric Effect</vt:lpstr>
      <vt:lpstr>Photoelectric Effect (cont.)</vt:lpstr>
      <vt:lpstr>Dual Nature of Light</vt:lpstr>
      <vt:lpstr>The Wave Behavior of Matter Section 6.4</vt:lpstr>
      <vt:lpstr>Proof of Wavelike Properties of Matter (Just for Fun)</vt:lpstr>
      <vt:lpstr>Electrons As Waves Around the Nucleus</vt:lpstr>
      <vt:lpstr>Werner Heisenberg and the Uncertainty Principle</vt:lpstr>
      <vt:lpstr>Electrons Behaving as Waves</vt:lpstr>
      <vt:lpstr>Schrödinger and the Wave Function</vt:lpstr>
      <vt:lpstr>Probability Density</vt:lpstr>
      <vt:lpstr>Representation of Orbitals (s Orbitals)</vt:lpstr>
      <vt:lpstr>p Orbitals</vt:lpstr>
      <vt:lpstr>d and f Orbitals</vt:lpstr>
      <vt:lpstr>f Orbitals</vt:lpstr>
      <vt:lpstr>Electron Arrangement in Many-Electron Atoms Section 6.7</vt:lpstr>
      <vt:lpstr>Assigning Electron Configurations</vt:lpstr>
      <vt:lpstr>Electron Spin</vt:lpstr>
      <vt:lpstr>Orbital Diagrams</vt:lpstr>
      <vt:lpstr>Electron Arrangement and the Periodic Table</vt:lpstr>
      <vt:lpstr>Predicting Valence Electrons Using the Periodic Table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Structure of Atoms</dc:title>
  <dc:creator>Cobb County School District</dc:creator>
  <cp:lastModifiedBy>John Cody</cp:lastModifiedBy>
  <cp:revision>20</cp:revision>
  <cp:lastPrinted>2014-09-02T17:42:06Z</cp:lastPrinted>
  <dcterms:created xsi:type="dcterms:W3CDTF">2009-01-28T18:20:36Z</dcterms:created>
  <dcterms:modified xsi:type="dcterms:W3CDTF">2015-08-18T14:28:14Z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