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5" r:id="rId2"/>
  </p:sldMasterIdLst>
  <p:handoutMasterIdLst>
    <p:handoutMasterId r:id="rId61"/>
  </p:handoutMasterIdLst>
  <p:sldIdLst>
    <p:sldId id="256" r:id="rId3"/>
    <p:sldId id="257" r:id="rId4"/>
    <p:sldId id="258" r:id="rId5"/>
    <p:sldId id="263" r:id="rId6"/>
    <p:sldId id="259" r:id="rId7"/>
    <p:sldId id="260" r:id="rId8"/>
    <p:sldId id="267" r:id="rId9"/>
    <p:sldId id="261" r:id="rId10"/>
    <p:sldId id="262" r:id="rId11"/>
    <p:sldId id="265" r:id="rId12"/>
    <p:sldId id="266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0" r:id="rId35"/>
    <p:sldId id="311" r:id="rId36"/>
    <p:sldId id="312" r:id="rId37"/>
    <p:sldId id="313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314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E874CD-9A6C-45EB-981C-1B65B7BF6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8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55B17E-AD75-4D35-B2CF-8504E9385201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EB96-C6C1-4A5E-AEB8-08A068E282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F952-CDD8-475E-A533-DB22B71C27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560FCC-2BD0-4AAA-9726-8129744620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8B2526-00F9-4983-9110-1E75974BE4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73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C06757-FC96-4B2E-A9A1-BFD6C1CC7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E819F5-5A25-400C-A3B9-46DEE4B5DF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03FFED-1FDF-4081-B84A-0CDF436AB6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F869C9-CB2E-4331-AE6D-4E705FCD7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7A6E6F-6A2A-4AE0-B640-FC812F57CD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488194-E767-48E7-BCA8-3B38022AE3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06757-FC96-4B2E-A9A1-BFD6C1CC7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083CB5-ADD4-4BF0-8B32-FE50C2D3D8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E4EDC4-FEB0-4E5B-B0A7-2B47986D06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DDBEB96-C6C1-4A5E-AEB8-08A068E282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67F952-CDD8-475E-A533-DB22B71C27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560FCC-2BD0-4AAA-9726-8129744620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819F5-5A25-400C-A3B9-46DEE4B5DF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3FFED-1FDF-4081-B84A-0CDF436AB6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869C9-CB2E-4331-AE6D-4E705FCD7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A6E6F-6A2A-4AE0-B640-FC812F57CD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88194-E767-48E7-BCA8-3B38022AE3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83CB5-ADD4-4BF0-8B32-FE50C2D3D8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4EDC4-FEB0-4E5B-B0A7-2B47986D06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B6DD67D2-24C2-4E0F-8508-2731B61FD62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98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740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740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Bonding:  General Concepts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 Formation and Electron Configuration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Why are ions formed in the first place?</a:t>
            </a:r>
          </a:p>
          <a:p>
            <a:pPr lvl="1">
              <a:lnSpc>
                <a:spcPct val="90000"/>
              </a:lnSpc>
            </a:pPr>
            <a:r>
              <a:rPr lang="en-US"/>
              <a:t>Answer:  Octet rule (obtaining noble gas electron configuration)</a:t>
            </a:r>
          </a:p>
          <a:p>
            <a:pPr>
              <a:lnSpc>
                <a:spcPct val="90000"/>
              </a:lnSpc>
            </a:pPr>
            <a:r>
              <a:rPr lang="en-US"/>
              <a:t>Ex:  Reaction between Na and Cl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Na:  1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p</a:t>
            </a:r>
            <a:r>
              <a:rPr lang="en-US" baseline="30000"/>
              <a:t>6</a:t>
            </a:r>
            <a:r>
              <a:rPr lang="en-US"/>
              <a:t>3</a:t>
            </a:r>
            <a:r>
              <a:rPr lang="en-US" i="1"/>
              <a:t>s</a:t>
            </a:r>
            <a:r>
              <a:rPr lang="en-US" baseline="30000"/>
              <a:t>1</a:t>
            </a:r>
            <a:r>
              <a:rPr lang="en-US"/>
              <a:t> = [Ne]</a:t>
            </a:r>
            <a:r>
              <a:rPr lang="en-US">
                <a:solidFill>
                  <a:srgbClr val="FF3300"/>
                </a:solidFill>
              </a:rPr>
              <a:t>3</a:t>
            </a:r>
            <a:r>
              <a:rPr lang="en-US" i="1">
                <a:solidFill>
                  <a:srgbClr val="FF3300"/>
                </a:solidFill>
              </a:rPr>
              <a:t>s</a:t>
            </a:r>
            <a:r>
              <a:rPr lang="en-US" baseline="30000">
                <a:solidFill>
                  <a:srgbClr val="FF3300"/>
                </a:solidFill>
              </a:rPr>
              <a:t>1</a:t>
            </a:r>
            <a:endParaRPr lang="en-US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Na</a:t>
            </a:r>
            <a:r>
              <a:rPr lang="en-US" baseline="30000"/>
              <a:t>+</a:t>
            </a:r>
            <a:r>
              <a:rPr lang="en-US"/>
              <a:t> = [Ne]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Cl: 1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p</a:t>
            </a:r>
            <a:r>
              <a:rPr lang="en-US" baseline="30000"/>
              <a:t>6</a:t>
            </a:r>
            <a:r>
              <a:rPr lang="en-US"/>
              <a:t>3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>
                <a:solidFill>
                  <a:srgbClr val="FF3300"/>
                </a:solidFill>
              </a:rPr>
              <a:t>3</a:t>
            </a:r>
            <a:r>
              <a:rPr lang="en-US" i="1">
                <a:solidFill>
                  <a:srgbClr val="FF3300"/>
                </a:solidFill>
              </a:rPr>
              <a:t>p</a:t>
            </a:r>
            <a:r>
              <a:rPr lang="en-US" baseline="30000">
                <a:solidFill>
                  <a:srgbClr val="FF3300"/>
                </a:solidFill>
              </a:rPr>
              <a:t>5</a:t>
            </a:r>
            <a:r>
              <a:rPr lang="en-US"/>
              <a:t> = [Ne]3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3</a:t>
            </a:r>
            <a:r>
              <a:rPr lang="en-US" i="1"/>
              <a:t>p</a:t>
            </a:r>
            <a:r>
              <a:rPr lang="en-US" baseline="30000"/>
              <a:t>5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Cl</a:t>
            </a:r>
            <a:r>
              <a:rPr lang="en-US" baseline="30000"/>
              <a:t>-</a:t>
            </a:r>
            <a:r>
              <a:rPr lang="en-US"/>
              <a:t>: 1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/>
              <a:t>2</a:t>
            </a:r>
            <a:r>
              <a:rPr lang="en-US" i="1"/>
              <a:t>p</a:t>
            </a:r>
            <a:r>
              <a:rPr lang="en-US" baseline="30000"/>
              <a:t>6</a:t>
            </a:r>
            <a:r>
              <a:rPr lang="en-US"/>
              <a:t>3</a:t>
            </a:r>
            <a:r>
              <a:rPr lang="en-US" i="1"/>
              <a:t>s</a:t>
            </a:r>
            <a:r>
              <a:rPr lang="en-US" baseline="30000"/>
              <a:t>2</a:t>
            </a:r>
            <a:r>
              <a:rPr lang="en-US">
                <a:solidFill>
                  <a:srgbClr val="FF3300"/>
                </a:solidFill>
              </a:rPr>
              <a:t>3</a:t>
            </a:r>
            <a:r>
              <a:rPr lang="en-US" i="1">
                <a:solidFill>
                  <a:srgbClr val="FF3300"/>
                </a:solidFill>
              </a:rPr>
              <a:t>p</a:t>
            </a:r>
            <a:r>
              <a:rPr lang="en-US" baseline="30000">
                <a:solidFill>
                  <a:srgbClr val="FF3300"/>
                </a:solidFill>
              </a:rPr>
              <a:t>6</a:t>
            </a:r>
            <a:r>
              <a:rPr lang="en-US" baseline="30000"/>
              <a:t> </a:t>
            </a:r>
            <a:r>
              <a:rPr lang="en-US"/>
              <a:t>= [Ne]3s</a:t>
            </a:r>
            <a:r>
              <a:rPr lang="en-US" baseline="30000"/>
              <a:t>2</a:t>
            </a:r>
            <a:r>
              <a:rPr lang="en-US">
                <a:solidFill>
                  <a:srgbClr val="FF3300"/>
                </a:solidFill>
              </a:rPr>
              <a:t>3</a:t>
            </a:r>
            <a:r>
              <a:rPr lang="en-US" i="1">
                <a:solidFill>
                  <a:srgbClr val="FF3300"/>
                </a:solidFill>
              </a:rPr>
              <a:t>p</a:t>
            </a:r>
            <a:r>
              <a:rPr lang="en-US" baseline="30000">
                <a:solidFill>
                  <a:srgbClr val="FF3300"/>
                </a:solidFill>
              </a:rPr>
              <a:t>6</a:t>
            </a:r>
            <a:r>
              <a:rPr lang="en-US" baseline="30000"/>
              <a:t> </a:t>
            </a:r>
            <a:r>
              <a:rPr lang="en-US"/>
              <a:t>= [Ar]</a:t>
            </a:r>
            <a:endParaRPr lang="en-US" baseline="30000">
              <a:solidFill>
                <a:srgbClr val="FF3300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41463" y="3962400"/>
            <a:ext cx="976312" cy="6715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494463" y="5456238"/>
            <a:ext cx="777875" cy="671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Bonding</a:t>
            </a:r>
            <a:br>
              <a:rPr lang="en-US" dirty="0"/>
            </a:br>
            <a:r>
              <a:rPr lang="en-US" dirty="0"/>
              <a:t>Section </a:t>
            </a:r>
            <a:r>
              <a:rPr lang="en-US" dirty="0" smtClean="0"/>
              <a:t>8.7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520825"/>
            <a:ext cx="8229600" cy="4411663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Covalent bonding</a:t>
            </a:r>
            <a:r>
              <a:rPr lang="en-US"/>
              <a:t> occurs when the electrons forming a chemical bond are shared rather than transferred from element to another</a:t>
            </a:r>
          </a:p>
          <a:p>
            <a:pPr lvl="1"/>
            <a:r>
              <a:rPr lang="en-US"/>
              <a:t>While this is the main difference between ionic and covalent </a:t>
            </a:r>
            <a:r>
              <a:rPr lang="en-US" i="1"/>
              <a:t>it is important to understand that there is essentially a spectrum between ionic and covalent compounds</a:t>
            </a:r>
            <a:endParaRPr lang="en-US"/>
          </a:p>
        </p:txBody>
      </p:sp>
      <p:pic>
        <p:nvPicPr>
          <p:cNvPr id="33796" name="Picture 4" descr="08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75" y="4749800"/>
            <a:ext cx="7620000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</a:t>
            </a:r>
            <a:r>
              <a:rPr lang="en-US" dirty="0" smtClean="0"/>
              <a:t>Structures</a:t>
            </a:r>
            <a:br>
              <a:rPr lang="en-US" dirty="0" smtClean="0"/>
            </a:br>
            <a:r>
              <a:rPr lang="en-US" dirty="0" smtClean="0"/>
              <a:t>Section 8.10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393825"/>
          </a:xfrm>
        </p:spPr>
        <p:txBody>
          <a:bodyPr/>
          <a:lstStyle/>
          <a:p>
            <a:r>
              <a:rPr lang="en-US"/>
              <a:t>Covalent bonds in covalent compounds are often represented by Lewis structures: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881063" y="2774950"/>
            <a:ext cx="7637462" cy="3657600"/>
            <a:chOff x="555" y="1748"/>
            <a:chExt cx="4811" cy="2304"/>
          </a:xfrm>
        </p:grpSpPr>
        <p:pic>
          <p:nvPicPr>
            <p:cNvPr id="35844" name="Picture 4" descr="08_05-02U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" y="2900"/>
              <a:ext cx="4800" cy="1152"/>
            </a:xfrm>
            <a:prstGeom prst="rect">
              <a:avLst/>
            </a:prstGeom>
            <a:noFill/>
          </p:spPr>
        </p:pic>
        <p:pic>
          <p:nvPicPr>
            <p:cNvPr id="35845" name="Picture 5" descr="08_05-01U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" y="1748"/>
              <a:ext cx="4800" cy="1134"/>
            </a:xfrm>
            <a:prstGeom prst="rect">
              <a:avLst/>
            </a:prstGeom>
            <a:noFill/>
          </p:spPr>
        </p:pic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035" y="2669"/>
              <a:ext cx="1824" cy="2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Bonds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3055937"/>
          </a:xfrm>
        </p:spPr>
        <p:txBody>
          <a:bodyPr/>
          <a:lstStyle/>
          <a:p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single bond</a:t>
            </a:r>
            <a:r>
              <a:rPr lang="en-US"/>
              <a:t> is formed by sharing a single pair of electrons</a:t>
            </a:r>
          </a:p>
          <a:p>
            <a:r>
              <a:rPr lang="en-US">
                <a:solidFill>
                  <a:schemeClr val="hlink"/>
                </a:solidFill>
              </a:rPr>
              <a:t>Double bonds</a:t>
            </a:r>
            <a:r>
              <a:rPr lang="en-US"/>
              <a:t> use two pairs and </a:t>
            </a:r>
            <a:r>
              <a:rPr lang="en-US">
                <a:solidFill>
                  <a:schemeClr val="hlink"/>
                </a:solidFill>
              </a:rPr>
              <a:t>triple bonds</a:t>
            </a:r>
            <a:r>
              <a:rPr lang="en-US"/>
              <a:t> three</a:t>
            </a:r>
          </a:p>
          <a:p>
            <a:r>
              <a:rPr lang="en-US"/>
              <a:t>As the bond order </a:t>
            </a:r>
            <a:r>
              <a:rPr lang="en-US" i="1"/>
              <a:t>increases</a:t>
            </a:r>
            <a:r>
              <a:rPr lang="en-US"/>
              <a:t>; the bond length </a:t>
            </a:r>
            <a:r>
              <a:rPr lang="en-US" i="1"/>
              <a:t>decreases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Lewis Structures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Determine the number of electrons shared between all elements for a particular molecule  (S = N – A)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Make all the necessary bonds using the shared electrons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Place lone pairs of electrons around atoms that do not have an octet of electrons</a:t>
            </a:r>
          </a:p>
          <a:p>
            <a:pPr marL="839788" lvl="1" indent="-495300">
              <a:buFont typeface="Wingdings" pitchFamily="2" charset="2"/>
              <a:buNone/>
            </a:pPr>
            <a:r>
              <a:rPr lang="en-US"/>
              <a:t>	Exceptions H only needs 2; Be only needs 4; B only needs 6</a:t>
            </a:r>
          </a:p>
          <a:p>
            <a:pPr marL="571500" indent="-571500">
              <a:buFont typeface="Wingdings" pitchFamily="2" charset="2"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Lewis Structures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4768850" cy="4411662"/>
          </a:xfrm>
        </p:spPr>
        <p:txBody>
          <a:bodyPr/>
          <a:lstStyle/>
          <a:p>
            <a:r>
              <a:rPr lang="en-US" sz="2600" dirty="0"/>
              <a:t>Draw Lewis structures for the following molecules:</a:t>
            </a:r>
          </a:p>
          <a:p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dirty="0" err="1"/>
              <a:t>CCl</a:t>
            </a:r>
            <a:r>
              <a:rPr lang="en-US" sz="2600" baseline="-25000" dirty="0" err="1"/>
              <a:t>4</a:t>
            </a:r>
            <a:r>
              <a:rPr lang="en-US" sz="2600" dirty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sz="2600" dirty="0" err="1"/>
              <a:t>CS</a:t>
            </a:r>
            <a:r>
              <a:rPr lang="en-US" sz="2600" baseline="-25000" dirty="0" err="1"/>
              <a:t>2</a:t>
            </a: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dirty="0" err="1"/>
              <a:t>OSCl</a:t>
            </a:r>
            <a:r>
              <a:rPr lang="en-US" sz="2600" baseline="-25000" dirty="0" err="1"/>
              <a:t>2</a:t>
            </a:r>
            <a:r>
              <a:rPr lang="en-US" sz="2600" dirty="0"/>
              <a:t>  (sulfur is central atom)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nitrate </a:t>
            </a:r>
            <a:r>
              <a:rPr lang="en-US" sz="2600" dirty="0"/>
              <a:t>anion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4325" y="1719263"/>
            <a:ext cx="3292475" cy="4411662"/>
          </a:xfrm>
        </p:spPr>
        <p:txBody>
          <a:bodyPr/>
          <a:lstStyle/>
          <a:p>
            <a:r>
              <a:rPr lang="en-US" sz="2600" dirty="0"/>
              <a:t>See </a:t>
            </a:r>
            <a:r>
              <a:rPr lang="en-US" sz="2600" dirty="0" smtClean="0"/>
              <a:t>Interactive Example 8.6 </a:t>
            </a:r>
            <a:r>
              <a:rPr lang="en-US" sz="2600" dirty="0"/>
              <a:t>(</a:t>
            </a:r>
            <a:r>
              <a:rPr lang="en-US" sz="2600" dirty="0" smtClean="0"/>
              <a:t>Pg. 328)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62570"/>
            <a:ext cx="7543800" cy="1295400"/>
          </a:xfrm>
        </p:spPr>
        <p:txBody>
          <a:bodyPr/>
          <a:lstStyle/>
          <a:p>
            <a:r>
              <a:rPr lang="en-US" sz="3800" dirty="0"/>
              <a:t>Bond Polarity and Electronegativity</a:t>
            </a:r>
            <a:br>
              <a:rPr lang="en-US" sz="3800" dirty="0"/>
            </a:br>
            <a:r>
              <a:rPr lang="en-US" sz="3800" dirty="0"/>
              <a:t>Section </a:t>
            </a:r>
            <a:r>
              <a:rPr lang="en-US" sz="3800" dirty="0" smtClean="0"/>
              <a:t>8.3</a:t>
            </a:r>
            <a:endParaRPr lang="en-US" sz="3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97249"/>
            <a:ext cx="8229600" cy="4411662"/>
          </a:xfrm>
        </p:spPr>
        <p:txBody>
          <a:bodyPr/>
          <a:lstStyle/>
          <a:p>
            <a:r>
              <a:rPr lang="en-US" dirty="0"/>
              <a:t>The electrons that comprise a chemical bond between two elements are not necessarily shared equally</a:t>
            </a:r>
          </a:p>
          <a:p>
            <a:pPr lvl="1"/>
            <a:r>
              <a:rPr lang="en-US" dirty="0"/>
              <a:t>The degree to which electrons are shared is referred to as </a:t>
            </a:r>
            <a:r>
              <a:rPr lang="en-US" dirty="0">
                <a:solidFill>
                  <a:srgbClr val="00B0F0"/>
                </a:solidFill>
              </a:rPr>
              <a:t>bond polarity</a:t>
            </a:r>
          </a:p>
          <a:p>
            <a:r>
              <a:rPr lang="en-US" dirty="0"/>
              <a:t>There are very few purely </a:t>
            </a:r>
            <a:r>
              <a:rPr lang="en-US" dirty="0" err="1">
                <a:solidFill>
                  <a:srgbClr val="00B0F0"/>
                </a:solidFill>
              </a:rPr>
              <a:t>nonpolar</a:t>
            </a:r>
            <a:r>
              <a:rPr lang="en-US" dirty="0">
                <a:solidFill>
                  <a:srgbClr val="00B0F0"/>
                </a:solidFill>
              </a:rPr>
              <a:t> covalent bonds</a:t>
            </a:r>
          </a:p>
          <a:p>
            <a:pPr lvl="1"/>
            <a:r>
              <a:rPr lang="en-US" dirty="0"/>
              <a:t>Ex:  Any diatomic molecule (N</a:t>
            </a:r>
            <a:r>
              <a:rPr lang="en-US" baseline="-25000" dirty="0"/>
              <a:t>2</a:t>
            </a:r>
            <a:r>
              <a:rPr lang="en-US" dirty="0"/>
              <a:t>, O</a:t>
            </a:r>
            <a:r>
              <a:rPr lang="en-US" baseline="-25000" dirty="0"/>
              <a:t>2</a:t>
            </a:r>
            <a:r>
              <a:rPr lang="en-US" dirty="0"/>
              <a:t>, F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</a:t>
            </a:r>
            <a:r>
              <a:rPr lang="en-US" dirty="0" err="1"/>
              <a:t>Electronegativity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157288"/>
          </a:xfrm>
        </p:spPr>
        <p:txBody>
          <a:bodyPr/>
          <a:lstStyle/>
          <a:p>
            <a:r>
              <a:rPr lang="en-US"/>
              <a:t>The trend for electronegativity follows that of ionization energy:</a:t>
            </a:r>
          </a:p>
        </p:txBody>
      </p:sp>
      <p:pic>
        <p:nvPicPr>
          <p:cNvPr id="7172" name="Picture 4" descr="08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2576513"/>
            <a:ext cx="5059362" cy="428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Electronegativity and Bond Polarity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381250"/>
          </a:xfrm>
        </p:spPr>
        <p:txBody>
          <a:bodyPr/>
          <a:lstStyle/>
          <a:p>
            <a:r>
              <a:rPr lang="en-US"/>
              <a:t>The difference in electronegativity between two elements determines the bond polarity</a:t>
            </a:r>
          </a:p>
          <a:p>
            <a:r>
              <a:rPr lang="en-US"/>
              <a:t>Although it is not a hard and fast rule, electronegativity differences greater than 2.5 usually indicate ionic compounds</a:t>
            </a:r>
          </a:p>
        </p:txBody>
      </p:sp>
      <p:pic>
        <p:nvPicPr>
          <p:cNvPr id="8196" name="Picture 4" descr="08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4419600"/>
            <a:ext cx="7620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Dipole Moments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difference in </a:t>
            </a:r>
            <a:r>
              <a:rPr lang="en-US" dirty="0" err="1"/>
              <a:t>electronegativities</a:t>
            </a:r>
            <a:r>
              <a:rPr lang="en-US" dirty="0"/>
              <a:t> increases, the bond becomes more and more polar and a </a:t>
            </a:r>
            <a:r>
              <a:rPr lang="en-US" dirty="0">
                <a:solidFill>
                  <a:srgbClr val="00B0F0"/>
                </a:solidFill>
              </a:rPr>
              <a:t>dipole moment </a:t>
            </a:r>
            <a:r>
              <a:rPr lang="en-US" dirty="0"/>
              <a:t>is created</a:t>
            </a:r>
          </a:p>
          <a:p>
            <a:r>
              <a:rPr lang="en-US" dirty="0"/>
              <a:t>Each bond in a compound could have a dipole moment</a:t>
            </a:r>
          </a:p>
          <a:p>
            <a:pPr lvl="1"/>
            <a:r>
              <a:rPr lang="en-US" dirty="0"/>
              <a:t>The net effect of each dipole moment adds up to an overall dipole for the entire molecule</a:t>
            </a:r>
          </a:p>
          <a:p>
            <a:r>
              <a:rPr lang="en-US" dirty="0"/>
              <a:t>Examples: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HF		PFCl</a:t>
            </a:r>
            <a:r>
              <a:rPr lang="en-US" baseline="-25000" dirty="0"/>
              <a:t>2</a:t>
            </a:r>
            <a:r>
              <a:rPr lang="en-US" dirty="0"/>
              <a:t>		CCl</a:t>
            </a:r>
            <a:r>
              <a:rPr lang="en-US" baseline="-25000" dirty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Types of Chemical Bonds-- </a:t>
            </a:r>
            <a:r>
              <a:rPr lang="en-US" sz="3500" dirty="0"/>
              <a:t>Section 8.1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chemical bond</a:t>
            </a:r>
            <a:r>
              <a:rPr lang="en-US"/>
              <a:t> is formed by sharing or donating electrons between multiple atoms</a:t>
            </a:r>
          </a:p>
          <a:p>
            <a:r>
              <a:rPr lang="en-US"/>
              <a:t>Three main types of chemical bonds:</a:t>
            </a:r>
          </a:p>
          <a:p>
            <a:pPr lvl="1"/>
            <a:r>
              <a:rPr lang="en-US"/>
              <a:t>Ionic (No sharing of electrons)</a:t>
            </a:r>
          </a:p>
          <a:p>
            <a:pPr lvl="1"/>
            <a:r>
              <a:rPr lang="en-US"/>
              <a:t>Covalent  (Electrons are shared albeit to different extents)</a:t>
            </a:r>
          </a:p>
          <a:p>
            <a:pPr lvl="1"/>
            <a:r>
              <a:rPr lang="en-US"/>
              <a:t>Metallic (Occurs only in purely metallic samples, e.g. iron, copper, gold)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Charge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24775" cy="3425825"/>
          </a:xfrm>
        </p:spPr>
        <p:txBody>
          <a:bodyPr/>
          <a:lstStyle/>
          <a:p>
            <a:r>
              <a:rPr lang="en-US" sz="2400"/>
              <a:t>Formal charges for each atom must add up to the total charge on the molecule</a:t>
            </a:r>
          </a:p>
          <a:p>
            <a:pPr lvl="1"/>
            <a:r>
              <a:rPr lang="en-US" sz="2200"/>
              <a:t>Formal charge does not represent the actual charge on an atom, it is simply a method that is used to keep track of the electrons in a molecule</a:t>
            </a:r>
          </a:p>
          <a:p>
            <a:r>
              <a:rPr lang="en-US" sz="2400"/>
              <a:t>Example:  Sulfate anion: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500438" y="4473575"/>
          <a:ext cx="2201862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CS ChemDraw Drawing" r:id="rId3" imgW="1644480" imgH="1268640" progId="ChemDraw.Document.6.0">
                  <p:embed/>
                </p:oleObj>
              </mc:Choice>
              <mc:Fallback>
                <p:oleObj name="CS ChemDraw Drawing" r:id="rId3" imgW="1644480" imgH="12686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8" y="4473575"/>
                        <a:ext cx="2201862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Lewis Structures and Formal Charge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73600"/>
          </a:xfrm>
        </p:spPr>
        <p:txBody>
          <a:bodyPr/>
          <a:lstStyle/>
          <a:p>
            <a:pPr marL="533400" indent="-533400"/>
            <a:r>
              <a:rPr lang="en-US"/>
              <a:t>When more than one Lewis structure is possible, the formal charges for each atom must be taken into account to provide the </a:t>
            </a:r>
            <a:r>
              <a:rPr lang="en-US" i="1"/>
              <a:t>best</a:t>
            </a:r>
            <a:r>
              <a:rPr lang="en-US"/>
              <a:t> Lewis structure:</a:t>
            </a:r>
          </a:p>
          <a:p>
            <a:pPr marL="952500" lvl="1" indent="-495300">
              <a:buFont typeface="Wingdings" pitchFamily="2" charset="2"/>
              <a:buAutoNum type="arabicPeriod"/>
            </a:pPr>
            <a:r>
              <a:rPr lang="en-US"/>
              <a:t>The fewest number of formal charges represents the best Lewis structure</a:t>
            </a:r>
          </a:p>
          <a:p>
            <a:pPr marL="952500" lvl="1" indent="-495300">
              <a:buFont typeface="Wingdings" pitchFamily="2" charset="2"/>
              <a:buAutoNum type="arabicPeriod"/>
            </a:pPr>
            <a:r>
              <a:rPr lang="en-US"/>
              <a:t>Negative formal charges should be placed on the atoms with the greatest electronegativities</a:t>
            </a:r>
          </a:p>
          <a:p>
            <a:pPr marL="533400" indent="-533400"/>
            <a:r>
              <a:rPr lang="en-US"/>
              <a:t>Ex:  thiocyanate ion (NCS</a:t>
            </a:r>
            <a:r>
              <a:rPr lang="en-US" baseline="30000"/>
              <a:t>-</a:t>
            </a:r>
            <a:r>
              <a:rPr lang="en-US"/>
              <a:t>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Resonance Structures</a:t>
            </a:r>
            <a:br>
              <a:rPr lang="en-US" sz="3800"/>
            </a:br>
            <a:r>
              <a:rPr lang="en-US" sz="3800"/>
              <a:t>Section 8.6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 molecule can have different </a:t>
            </a:r>
            <a:r>
              <a:rPr lang="en-US" sz="2400" dirty="0">
                <a:solidFill>
                  <a:srgbClr val="00B0F0"/>
                </a:solidFill>
              </a:rPr>
              <a:t>resonance structures </a:t>
            </a:r>
            <a:r>
              <a:rPr lang="en-US" sz="2400" dirty="0"/>
              <a:t>when two or more </a:t>
            </a:r>
            <a:r>
              <a:rPr lang="en-US" sz="2400" i="1" dirty="0"/>
              <a:t>equal</a:t>
            </a:r>
            <a:r>
              <a:rPr lang="en-US" sz="2400" dirty="0"/>
              <a:t> Lewis structures are possible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bonds in resonance structures typically have lengths that are in between that of a single and double bond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Ex:  nitrate ion (NO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) and ozone (O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</p:txBody>
      </p:sp>
      <p:pic>
        <p:nvPicPr>
          <p:cNvPr id="13316" name="Picture 4" descr="08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488" y="1624013"/>
            <a:ext cx="3043237" cy="509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Question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719263"/>
            <a:ext cx="8568813" cy="4298079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/>
              <a:t>Write all possible resonance structures for the following species.  Assign a formal charge to each atom.  In each case which resonance structure is most important?</a:t>
            </a:r>
          </a:p>
          <a:p>
            <a:pPr marL="0" indent="0">
              <a:buFont typeface="Wingdings" pitchFamily="2" charset="2"/>
              <a:buNone/>
            </a:pPr>
            <a:endParaRPr lang="en-US" sz="2400" dirty="0" smtClean="0"/>
          </a:p>
          <a:p>
            <a:pPr marL="0" indent="0">
              <a:buFont typeface="Wingdings" pitchFamily="2" charset="2"/>
              <a:buNone/>
            </a:pPr>
            <a:r>
              <a:rPr lang="en-US" sz="2400" dirty="0" smtClean="0"/>
              <a:t>NO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</a:t>
            </a:r>
            <a:r>
              <a:rPr lang="en-US" sz="2400" dirty="0"/>
              <a:t>(N is central atom)</a:t>
            </a:r>
          </a:p>
          <a:p>
            <a:pPr marL="0" indent="0">
              <a:buFont typeface="Wingdings" pitchFamily="2" charset="2"/>
              <a:buNone/>
            </a:pPr>
            <a:endParaRPr lang="en-US" sz="2400" dirty="0"/>
          </a:p>
          <a:p>
            <a:pPr marL="0" indent="0">
              <a:buFont typeface="Wingdings" pitchFamily="2" charset="2"/>
              <a:buNone/>
            </a:pPr>
            <a:r>
              <a:rPr lang="en-US" sz="2400" dirty="0" err="1"/>
              <a:t>ClCN</a:t>
            </a:r>
            <a:r>
              <a:rPr lang="en-US" sz="2400" dirty="0"/>
              <a:t> (C is central atom)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Exceptions to the Octet Rule</a:t>
            </a:r>
            <a:br>
              <a:rPr lang="en-US" sz="3800" dirty="0"/>
            </a:br>
            <a:r>
              <a:rPr lang="en-US" sz="3800" dirty="0"/>
              <a:t>Section </a:t>
            </a:r>
            <a:r>
              <a:rPr lang="en-US" sz="3800" dirty="0" smtClean="0"/>
              <a:t>8.11</a:t>
            </a:r>
            <a:endParaRPr lang="en-US" sz="3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319463"/>
          </a:xfrm>
        </p:spPr>
        <p:txBody>
          <a:bodyPr/>
          <a:lstStyle/>
          <a:p>
            <a:r>
              <a:rPr lang="en-US"/>
              <a:t>H, Be, and B have been previously mentioned as exceptions; however there are many examples of atoms with expanded octets</a:t>
            </a:r>
          </a:p>
          <a:p>
            <a:pPr lvl="1"/>
            <a:r>
              <a:rPr lang="en-US"/>
              <a:t>Elements capable of having expanded octets:  S, I, Xe, P, Sb, Cl, As, Se, Br, Te</a:t>
            </a:r>
          </a:p>
          <a:p>
            <a:pPr lvl="1"/>
            <a:r>
              <a:rPr lang="en-US"/>
              <a:t>Ex:  PCl</a:t>
            </a:r>
            <a:r>
              <a:rPr lang="en-US" baseline="-25000"/>
              <a:t>5</a:t>
            </a:r>
            <a:endParaRPr lang="en-US"/>
          </a:p>
        </p:txBody>
      </p:sp>
      <p:pic>
        <p:nvPicPr>
          <p:cNvPr id="17412" name="Picture 4" descr="08_13-10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4498975"/>
            <a:ext cx="1738313" cy="2122488"/>
          </a:xfrm>
          <a:prstGeom prst="rect">
            <a:avLst/>
          </a:prstGeom>
          <a:noFill/>
        </p:spPr>
      </p:pic>
      <p:pic>
        <p:nvPicPr>
          <p:cNvPr id="17413" name="Picture 5" descr="08_13-09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775" y="4521200"/>
            <a:ext cx="2065338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Octet Expansion Possible?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985963"/>
          </a:xfrm>
        </p:spPr>
        <p:txBody>
          <a:bodyPr/>
          <a:lstStyle/>
          <a:p>
            <a:r>
              <a:rPr lang="en-US"/>
              <a:t>The elements shown on the previous slide all have empty d-orbitals that are capable of accepting electrons for octet expansion</a:t>
            </a:r>
          </a:p>
          <a:p>
            <a:r>
              <a:rPr lang="en-US"/>
              <a:t>Ex:  P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8436" name="Picture 4" descr="08_13-1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8" y="3997325"/>
            <a:ext cx="76200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Drawing Lewis Structures w/ Expanded Octets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/>
              <a:t>Draw Lewis structures for each of the species shown below indicating formal charge in all cases. </a:t>
            </a:r>
          </a:p>
          <a:p>
            <a:pPr marL="0" indent="0"/>
            <a:r>
              <a:rPr lang="en-US" sz="2400"/>
              <a:t>PF</a:t>
            </a:r>
            <a:r>
              <a:rPr lang="en-US" sz="2400" baseline="-25000"/>
              <a:t>5</a:t>
            </a:r>
            <a:endParaRPr lang="en-US" sz="2400"/>
          </a:p>
          <a:p>
            <a:pPr marL="0" indent="0"/>
            <a:endParaRPr lang="en-US" sz="2400"/>
          </a:p>
          <a:p>
            <a:pPr marL="0" indent="0"/>
            <a:r>
              <a:rPr lang="en-US" sz="2400"/>
              <a:t>XeF</a:t>
            </a:r>
            <a:r>
              <a:rPr lang="en-US" sz="2400" baseline="-25000"/>
              <a:t>2</a:t>
            </a:r>
            <a:endParaRPr lang="en-US" sz="2400"/>
          </a:p>
          <a:p>
            <a:pPr marL="0" indent="0"/>
            <a:endParaRPr lang="en-US" sz="2400"/>
          </a:p>
          <a:p>
            <a:pPr marL="0" indent="0"/>
            <a:r>
              <a:rPr lang="en-US" sz="2400"/>
              <a:t>SF</a:t>
            </a:r>
            <a:r>
              <a:rPr lang="en-US" sz="2400" baseline="-25000"/>
              <a:t>6</a:t>
            </a:r>
            <a:endParaRPr lang="en-US" sz="240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See </a:t>
            </a:r>
            <a:r>
              <a:rPr lang="en-US" sz="2400" dirty="0"/>
              <a:t>Interactive Example </a:t>
            </a:r>
            <a:r>
              <a:rPr lang="en-US" sz="2400" dirty="0" smtClean="0"/>
              <a:t>8.7 </a:t>
            </a:r>
            <a:r>
              <a:rPr lang="en-US" sz="2400" dirty="0"/>
              <a:t>(Pg. </a:t>
            </a:r>
            <a:r>
              <a:rPr lang="en-US" sz="2400" dirty="0" smtClean="0"/>
              <a:t>331)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Expanded Octet Structures that Contain Oxygen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compounds that have a central atom with an expanded octet </a:t>
            </a:r>
            <a:r>
              <a:rPr lang="en-US" i="1"/>
              <a:t>and </a:t>
            </a:r>
            <a:r>
              <a:rPr lang="en-US"/>
              <a:t>bonded to oxygen, you must see if increasing the bond order will result in a better Lewis structure</a:t>
            </a:r>
          </a:p>
          <a:p>
            <a:r>
              <a:rPr lang="en-US"/>
              <a:t>Examples:  sulfate and sulfite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Odd Electron Species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525713"/>
          </a:xfrm>
        </p:spPr>
        <p:txBody>
          <a:bodyPr/>
          <a:lstStyle/>
          <a:p>
            <a:r>
              <a:rPr lang="en-US"/>
              <a:t>There are a few molecules that have an odd number of valence electrons</a:t>
            </a:r>
          </a:p>
          <a:p>
            <a:pPr lvl="1"/>
            <a:r>
              <a:rPr lang="en-US"/>
              <a:t>As a result, it is impossible to place an octet of electrons around each atom</a:t>
            </a:r>
          </a:p>
          <a:p>
            <a:r>
              <a:rPr lang="en-US"/>
              <a:t>Ex:  ClO</a:t>
            </a:r>
            <a:r>
              <a:rPr lang="en-US" baseline="-25000"/>
              <a:t>2</a:t>
            </a:r>
            <a:r>
              <a:rPr lang="en-US"/>
              <a:t>, NO, NO</a:t>
            </a:r>
            <a:r>
              <a:rPr lang="en-US" baseline="-25000"/>
              <a:t>2</a:t>
            </a:r>
            <a:endParaRPr lang="en-US"/>
          </a:p>
        </p:txBody>
      </p:sp>
      <p:pic>
        <p:nvPicPr>
          <p:cNvPr id="22532" name="Picture 4" descr="08_13-04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75" y="4389438"/>
            <a:ext cx="7620000" cy="127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Strengths of Covalent Bonds</a:t>
            </a:r>
            <a:br>
              <a:rPr lang="en-US" altLang="en-US" sz="3400"/>
            </a:br>
            <a:r>
              <a:rPr lang="en-US" altLang="en-US" sz="3400"/>
              <a:t>Section 8.8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rgbClr val="FF0000"/>
                </a:solidFill>
              </a:rPr>
              <a:t>bond enthalpy</a:t>
            </a:r>
            <a:r>
              <a:rPr lang="en-US" altLang="en-US"/>
              <a:t>, </a:t>
            </a:r>
            <a:r>
              <a:rPr lang="en-US" altLang="en-US">
                <a:sym typeface="Symbol" panose="05050102010706020507" pitchFamily="18" charset="2"/>
              </a:rPr>
              <a:t>H, </a:t>
            </a:r>
            <a:r>
              <a:rPr lang="en-US" altLang="en-US"/>
              <a:t>is the enthalpy change associated with the breaking of a chemical bond</a:t>
            </a:r>
          </a:p>
          <a:p>
            <a:r>
              <a:rPr lang="en-US" altLang="en-US"/>
              <a:t>Example:</a:t>
            </a:r>
          </a:p>
          <a:p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CH</a:t>
            </a:r>
            <a:r>
              <a:rPr lang="en-US" altLang="en-US" baseline="-25000"/>
              <a:t>4</a:t>
            </a:r>
            <a:r>
              <a:rPr lang="en-US" altLang="en-US"/>
              <a:t>(</a:t>
            </a:r>
            <a:r>
              <a:rPr lang="en-US" altLang="en-US" i="1"/>
              <a:t>g</a:t>
            </a:r>
            <a:r>
              <a:rPr lang="en-US" altLang="en-US"/>
              <a:t>)  </a:t>
            </a:r>
            <a:r>
              <a:rPr lang="en-US" altLang="en-US">
                <a:cs typeface="Arial" panose="020B0604020202020204" pitchFamily="34" charset="0"/>
              </a:rPr>
              <a:t>→  C(</a:t>
            </a:r>
            <a:r>
              <a:rPr lang="en-US" altLang="en-US" i="1">
                <a:cs typeface="Arial" panose="020B0604020202020204" pitchFamily="34" charset="0"/>
              </a:rPr>
              <a:t>g</a:t>
            </a:r>
            <a:r>
              <a:rPr lang="en-US" altLang="en-US">
                <a:cs typeface="Arial" panose="020B0604020202020204" pitchFamily="34" charset="0"/>
              </a:rPr>
              <a:t>) + 4H(</a:t>
            </a:r>
            <a:r>
              <a:rPr lang="en-US" altLang="en-US" i="1">
                <a:cs typeface="Arial" panose="020B0604020202020204" pitchFamily="34" charset="0"/>
              </a:rPr>
              <a:t>g</a:t>
            </a:r>
            <a:r>
              <a:rPr lang="en-US" altLang="en-US">
                <a:cs typeface="Arial" panose="020B0604020202020204" pitchFamily="34" charset="0"/>
              </a:rPr>
              <a:t>)	 </a:t>
            </a:r>
            <a:r>
              <a:rPr lang="en-US" altLang="en-US">
                <a:sym typeface="Symbol" panose="05050102010706020507" pitchFamily="18" charset="2"/>
              </a:rPr>
              <a:t>H = 1660 kJ</a:t>
            </a:r>
          </a:p>
        </p:txBody>
      </p:sp>
    </p:spTree>
    <p:extLst>
      <p:ext uri="{BB962C8B-B14F-4D97-AF65-F5344CB8AC3E}">
        <p14:creationId xmlns:p14="http://schemas.microsoft.com/office/powerpoint/2010/main" val="228651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Lewis Symbols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484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Valence electrons are typically used to form chemical bonds between atoms</a:t>
            </a:r>
          </a:p>
          <a:p>
            <a:pPr>
              <a:lnSpc>
                <a:spcPct val="80000"/>
              </a:lnSpc>
            </a:pPr>
            <a:r>
              <a:rPr lang="en-US" sz="2600"/>
              <a:t>Valence electrons of elements are represented using </a:t>
            </a:r>
            <a:r>
              <a:rPr lang="en-US" sz="2600">
                <a:solidFill>
                  <a:schemeClr val="hlink"/>
                </a:solidFill>
              </a:rPr>
              <a:t>Lewis dot symbols</a:t>
            </a:r>
          </a:p>
        </p:txBody>
      </p:sp>
      <p:pic>
        <p:nvPicPr>
          <p:cNvPr id="21508" name="Picture 4" descr="08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3297238"/>
            <a:ext cx="8401050" cy="310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Average Bond Enthalpies for Common Covalent Bonds</a:t>
            </a:r>
          </a:p>
        </p:txBody>
      </p:sp>
      <p:pic>
        <p:nvPicPr>
          <p:cNvPr id="5" name="Picture 4" descr="08_T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8674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479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Bond Enthalpies and Enthalpies of Reaction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ym typeface="Symbol" panose="05050102010706020507" pitchFamily="18" charset="2"/>
              </a:rPr>
              <a:t>H</a:t>
            </a:r>
            <a:r>
              <a:rPr lang="en-US" altLang="en-US" baseline="-25000">
                <a:sym typeface="Symbol" panose="05050102010706020507" pitchFamily="18" charset="2"/>
              </a:rPr>
              <a:t>rxn</a:t>
            </a:r>
            <a:r>
              <a:rPr lang="en-US" altLang="en-US">
                <a:sym typeface="Symbol" panose="05050102010706020507" pitchFamily="18" charset="2"/>
              </a:rPr>
              <a:t> can be </a:t>
            </a:r>
            <a:r>
              <a:rPr lang="en-US" altLang="en-US" b="1">
                <a:sym typeface="Symbol" panose="05050102010706020507" pitchFamily="18" charset="2"/>
              </a:rPr>
              <a:t>estimated</a:t>
            </a:r>
            <a:r>
              <a:rPr lang="en-US" altLang="en-US">
                <a:sym typeface="Symbol" panose="05050102010706020507" pitchFamily="18" charset="2"/>
              </a:rPr>
              <a:t> using Hess’s Law if the bond enthalpies for each chemical bond that’s broken or formed is known:</a:t>
            </a:r>
          </a:p>
          <a:p>
            <a:endParaRPr lang="en-US" altLang="en-US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ym typeface="Symbol" panose="05050102010706020507" pitchFamily="18" charset="2"/>
              </a:rPr>
              <a:t>H</a:t>
            </a:r>
            <a:r>
              <a:rPr lang="en-US" altLang="en-US" baseline="-25000">
                <a:sym typeface="Symbol" panose="05050102010706020507" pitchFamily="18" charset="2"/>
              </a:rPr>
              <a:t>rxn</a:t>
            </a:r>
            <a:r>
              <a:rPr lang="en-US" altLang="en-US">
                <a:sym typeface="Symbol" panose="05050102010706020507" pitchFamily="18" charset="2"/>
              </a:rPr>
              <a:t> = (H</a:t>
            </a:r>
            <a:r>
              <a:rPr lang="en-US" altLang="en-US" baseline="-25000">
                <a:sym typeface="Symbol" panose="05050102010706020507" pitchFamily="18" charset="2"/>
              </a:rPr>
              <a:t>bonds broken</a:t>
            </a:r>
            <a:r>
              <a:rPr lang="en-US" altLang="en-US">
                <a:sym typeface="Symbol" panose="05050102010706020507" pitchFamily="18" charset="2"/>
              </a:rPr>
              <a:t>) - (H</a:t>
            </a:r>
            <a:r>
              <a:rPr lang="en-US" altLang="en-US" baseline="-25000">
                <a:sym typeface="Symbol" panose="05050102010706020507" pitchFamily="18" charset="2"/>
              </a:rPr>
              <a:t>bonds formed</a:t>
            </a:r>
            <a:r>
              <a:rPr lang="en-US" altLang="en-US"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3031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Average Bond Enthalpies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r>
              <a:rPr lang="en-US" altLang="en-US" sz="2800" dirty="0"/>
              <a:t>Using Table </a:t>
            </a:r>
            <a:r>
              <a:rPr lang="en-US" altLang="en-US" sz="2800" dirty="0" smtClean="0"/>
              <a:t>8.5, </a:t>
            </a:r>
            <a:r>
              <a:rPr lang="en-US" altLang="en-US" sz="2800" dirty="0"/>
              <a:t>estimate </a:t>
            </a:r>
            <a:r>
              <a:rPr lang="en-US" altLang="en-US" sz="2800" dirty="0">
                <a:sym typeface="Symbol" panose="05050102010706020507" pitchFamily="18" charset="2"/>
              </a:rPr>
              <a:t>H for the following reaction:</a:t>
            </a:r>
          </a:p>
          <a:p>
            <a:endParaRPr lang="en-US" altLang="en-US" sz="28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CH</a:t>
            </a:r>
            <a:r>
              <a:rPr lang="en-US" altLang="en-US" sz="2400" baseline="-25000" dirty="0">
                <a:sym typeface="Symbol" panose="05050102010706020507" pitchFamily="18" charset="2"/>
              </a:rPr>
              <a:t>4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sym typeface="Symbol" panose="05050102010706020507" pitchFamily="18" charset="2"/>
              </a:rPr>
              <a:t>) + 2O</a:t>
            </a:r>
            <a:r>
              <a:rPr lang="en-US" altLang="en-US" sz="2400" baseline="-25000" dirty="0"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sym typeface="Symbol" panose="05050102010706020507" pitchFamily="18" charset="2"/>
              </a:rPr>
              <a:t>)  </a:t>
            </a:r>
            <a:r>
              <a:rPr lang="en-US" altLang="en-US" sz="2400" dirty="0">
                <a:cs typeface="Arial" panose="020B0604020202020204" pitchFamily="34" charset="0"/>
                <a:sym typeface="Symbol" panose="05050102010706020507" pitchFamily="18" charset="2"/>
              </a:rPr>
              <a:t>→  CO</a:t>
            </a:r>
            <a:r>
              <a:rPr lang="en-US" altLang="en-US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cs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cs typeface="Arial" panose="020B0604020202020204" pitchFamily="34" charset="0"/>
                <a:sym typeface="Symbol" panose="05050102010706020507" pitchFamily="18" charset="2"/>
              </a:rPr>
              <a:t>) + 2H</a:t>
            </a:r>
            <a:r>
              <a:rPr lang="en-US" altLang="en-US" sz="2400" baseline="-25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cs typeface="Arial" panose="020B0604020202020204" pitchFamily="34" charset="0"/>
                <a:sym typeface="Symbol" panose="05050102010706020507" pitchFamily="18" charset="2"/>
              </a:rPr>
              <a:t>O(</a:t>
            </a:r>
            <a:r>
              <a:rPr lang="en-US" altLang="en-US" sz="2400" i="1" dirty="0">
                <a:cs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en-US" sz="2400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600200"/>
            <a:ext cx="2590800" cy="4530725"/>
          </a:xfrm>
        </p:spPr>
        <p:txBody>
          <a:bodyPr/>
          <a:lstStyle/>
          <a:p>
            <a:r>
              <a:rPr lang="en-US" altLang="en-US" sz="2800" dirty="0"/>
              <a:t>See Sample Exercise </a:t>
            </a:r>
            <a:r>
              <a:rPr lang="en-US" altLang="en-US" sz="2800" dirty="0" smtClean="0"/>
              <a:t>8.5 </a:t>
            </a:r>
            <a:r>
              <a:rPr lang="en-US" altLang="en-US" sz="2800" dirty="0"/>
              <a:t>(Pg. </a:t>
            </a:r>
            <a:r>
              <a:rPr lang="en-US" altLang="en-US" sz="2800" dirty="0" smtClean="0"/>
              <a:t>324)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60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Structure:  The VSEPR Model--Section 8.13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4695825" cy="4573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Lewis structures only provide a 2-D representation of a molecule</a:t>
            </a:r>
          </a:p>
          <a:p>
            <a:pPr>
              <a:lnSpc>
                <a:spcPct val="90000"/>
              </a:lnSpc>
            </a:pPr>
            <a:r>
              <a:rPr lang="en-US"/>
              <a:t>However, by including the bond angles of molecules, a more accurate 3-D representation can be achieved</a:t>
            </a:r>
          </a:p>
        </p:txBody>
      </p:sp>
      <p:pic>
        <p:nvPicPr>
          <p:cNvPr id="10244" name="Picture 4" descr="09_0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344613"/>
            <a:ext cx="2527300" cy="5195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8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VSEPR Theory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7386638" cy="4089400"/>
          </a:xfrm>
        </p:spPr>
        <p:txBody>
          <a:bodyPr/>
          <a:lstStyle/>
          <a:p>
            <a:r>
              <a:rPr lang="en-US">
                <a:solidFill>
                  <a:srgbClr val="FF3300"/>
                </a:solidFill>
              </a:rPr>
              <a:t>Valence Shell Electron-Pair Repulsion (VSEPR)</a:t>
            </a:r>
            <a:r>
              <a:rPr lang="en-US"/>
              <a:t> theory states that the overall shape of a molecule is governed by the interactions of its electron clouds</a:t>
            </a:r>
          </a:p>
          <a:p>
            <a:pPr lvl="1"/>
            <a:r>
              <a:rPr lang="en-US"/>
              <a:t>The electron clouds for a given molecule repel each other and must separated as best as possible to minimize this repulsive interaction</a:t>
            </a:r>
          </a:p>
        </p:txBody>
      </p:sp>
    </p:spTree>
    <p:extLst>
      <p:ext uri="{BB962C8B-B14F-4D97-AF65-F5344CB8AC3E}">
        <p14:creationId xmlns:p14="http://schemas.microsoft.com/office/powerpoint/2010/main" val="26787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VSEPR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2655888"/>
          </a:xfrm>
        </p:spPr>
        <p:txBody>
          <a:bodyPr/>
          <a:lstStyle/>
          <a:p>
            <a:r>
              <a:rPr lang="en-US" dirty="0"/>
              <a:t>The electron domains included in the VSEPR model can be divided into two different categories:</a:t>
            </a:r>
          </a:p>
          <a:p>
            <a:pPr lvl="1"/>
            <a:r>
              <a:rPr lang="en-US" dirty="0"/>
              <a:t>Bonding pairs</a:t>
            </a:r>
          </a:p>
          <a:p>
            <a:pPr lvl="1"/>
            <a:r>
              <a:rPr lang="en-US" dirty="0"/>
              <a:t>Nonbonding (lone) pairs</a:t>
            </a:r>
          </a:p>
        </p:txBody>
      </p:sp>
      <p:pic>
        <p:nvPicPr>
          <p:cNvPr id="13316" name="Picture 4" descr="09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925" y="4533900"/>
            <a:ext cx="7121525" cy="2119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36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vs. Molecular Geometries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en-US">
                <a:solidFill>
                  <a:srgbClr val="FF3300"/>
                </a:solidFill>
              </a:rPr>
              <a:t>electronic geometry</a:t>
            </a:r>
            <a:r>
              <a:rPr lang="en-US"/>
              <a:t> describes the shape of the electron clouds surrounding the central atom</a:t>
            </a:r>
          </a:p>
          <a:p>
            <a:pPr lvl="1"/>
            <a:r>
              <a:rPr lang="en-US"/>
              <a:t>Regardless of whether they are lone pairs or bonding pairs</a:t>
            </a:r>
          </a:p>
          <a:p>
            <a:r>
              <a:rPr lang="en-US"/>
              <a:t>The </a:t>
            </a:r>
            <a:r>
              <a:rPr lang="en-US">
                <a:solidFill>
                  <a:srgbClr val="FF3300"/>
                </a:solidFill>
              </a:rPr>
              <a:t>molecular geometry</a:t>
            </a:r>
            <a:r>
              <a:rPr lang="en-US"/>
              <a:t> takes into consideration the effect of lone pairs but ignores their existence</a:t>
            </a:r>
          </a:p>
        </p:txBody>
      </p:sp>
    </p:spTree>
    <p:extLst>
      <p:ext uri="{BB962C8B-B14F-4D97-AF65-F5344CB8AC3E}">
        <p14:creationId xmlns:p14="http://schemas.microsoft.com/office/powerpoint/2010/main" val="10770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and Molecular Geometry</a:t>
            </a:r>
          </a:p>
        </p:txBody>
      </p:sp>
      <p:pic>
        <p:nvPicPr>
          <p:cNvPr id="15364" name="Picture 4" descr="09_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593850"/>
            <a:ext cx="4521200" cy="526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6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and Molecular Geometry (cont.)</a:t>
            </a:r>
          </a:p>
        </p:txBody>
      </p:sp>
      <p:pic>
        <p:nvPicPr>
          <p:cNvPr id="30725" name="Picture 5" descr="09_T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788" y="1539875"/>
            <a:ext cx="3636962" cy="531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31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Shape of a Molecule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2767013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Draw Lewis structure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Determine number of lone pairs and bonding pairs (electronic geometry)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Remove lone pairs and determine molecular geometry</a:t>
            </a:r>
          </a:p>
        </p:txBody>
      </p:sp>
    </p:spTree>
    <p:extLst>
      <p:ext uri="{BB962C8B-B14F-4D97-AF65-F5344CB8AC3E}">
        <p14:creationId xmlns:p14="http://schemas.microsoft.com/office/powerpoint/2010/main" val="13825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Lewis Dot Symbols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Determine the number of valence electrons for the element in question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Arrange them around the element symbol, only pairing them after 4 have been placed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en-US"/>
              <a:t>Examples:</a:t>
            </a:r>
          </a:p>
          <a:p>
            <a:pPr marL="571500" indent="-571500">
              <a:buFont typeface="Wingdings" pitchFamily="2" charset="2"/>
              <a:buNone/>
            </a:pPr>
            <a:endParaRPr lang="en-US"/>
          </a:p>
          <a:p>
            <a:pPr marL="571500" indent="-571500">
              <a:buFont typeface="Wingdings" pitchFamily="2" charset="2"/>
              <a:buNone/>
            </a:pPr>
            <a:r>
              <a:rPr lang="en-US"/>
              <a:t>		Ca		O		Br		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49325" y="1981200"/>
            <a:ext cx="4508500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Draw Lewis structures and determine both electronic and molecular geometries for the following molecules:</a:t>
            </a:r>
          </a:p>
          <a:p>
            <a:pPr marL="0" indent="0">
              <a:lnSpc>
                <a:spcPct val="90000"/>
              </a:lnSpc>
            </a:pP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endParaRPr lang="en-US" baseline="-25000" dirty="0"/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r>
              <a:rPr lang="en-US" dirty="0"/>
              <a:t> </a:t>
            </a:r>
            <a:r>
              <a:rPr lang="en-US" dirty="0" err="1"/>
              <a:t>ClNO</a:t>
            </a:r>
            <a:r>
              <a:rPr lang="en-US" dirty="0"/>
              <a:t> (N as central atom)</a:t>
            </a:r>
          </a:p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endParaRPr lang="en-US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22925" y="1981200"/>
            <a:ext cx="29876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See </a:t>
            </a:r>
            <a:r>
              <a:rPr lang="en-US" dirty="0" smtClean="0"/>
              <a:t>Interactive Example 8.11 </a:t>
            </a:r>
            <a:r>
              <a:rPr lang="en-US" dirty="0"/>
              <a:t>(Pg. </a:t>
            </a:r>
            <a:r>
              <a:rPr lang="en-US" dirty="0" smtClean="0"/>
              <a:t>340)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5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Deviations from Ideal Bond Angles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3163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bond angles listed for the electronic geometries are </a:t>
            </a:r>
            <a:r>
              <a:rPr lang="en-US" sz="2800" i="1"/>
              <a:t>ideal</a:t>
            </a:r>
            <a:r>
              <a:rPr lang="en-US" sz="2800"/>
              <a:t> values</a:t>
            </a:r>
          </a:p>
          <a:p>
            <a:pPr>
              <a:lnSpc>
                <a:spcPct val="80000"/>
              </a:lnSpc>
            </a:pPr>
            <a:r>
              <a:rPr lang="en-US" sz="2800"/>
              <a:t>Several factors affect these ideal values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Existence of lone pairs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Large atoms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Bond orders &gt;1</a:t>
            </a:r>
          </a:p>
          <a:p>
            <a:pPr>
              <a:lnSpc>
                <a:spcPct val="80000"/>
              </a:lnSpc>
            </a:pPr>
            <a:r>
              <a:rPr lang="en-US" sz="2800" b="1" i="1"/>
              <a:t>Lone pairs of electrons and bond orders &gt;1 have the most significant impact</a:t>
            </a:r>
          </a:p>
        </p:txBody>
      </p:sp>
      <p:pic>
        <p:nvPicPr>
          <p:cNvPr id="22532" name="Picture 4" descr="09_06-07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950" y="5110163"/>
            <a:ext cx="6354763" cy="1747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5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Geometries for Molecules w/ Expanded Octets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2582863"/>
          </a:xfrm>
        </p:spPr>
        <p:txBody>
          <a:bodyPr/>
          <a:lstStyle/>
          <a:p>
            <a:r>
              <a:rPr lang="en-US"/>
              <a:t>Trigonal pyramidal and octahedral geometries have two geometrically distinct points:</a:t>
            </a:r>
          </a:p>
          <a:p>
            <a:pPr lvl="1"/>
            <a:r>
              <a:rPr lang="en-US"/>
              <a:t>Equatorial</a:t>
            </a:r>
          </a:p>
          <a:p>
            <a:pPr lvl="1"/>
            <a:r>
              <a:rPr lang="en-US"/>
              <a:t>Axial</a:t>
            </a:r>
          </a:p>
        </p:txBody>
      </p:sp>
      <p:pic>
        <p:nvPicPr>
          <p:cNvPr id="23556" name="Picture 4" descr="09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963" y="3419475"/>
            <a:ext cx="4689475" cy="3217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10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/>
              <a:t>Draw Lewis structures and predict electronic and molecular geometries for each molecule shown:</a:t>
            </a:r>
          </a:p>
          <a:p>
            <a:pPr marL="0" indent="0"/>
            <a:r>
              <a:rPr lang="en-US" sz="2400" dirty="0"/>
              <a:t> BrF</a:t>
            </a:r>
            <a:r>
              <a:rPr lang="en-US" sz="2400" baseline="-25000" dirty="0"/>
              <a:t>5</a:t>
            </a:r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XeF</a:t>
            </a:r>
            <a:r>
              <a:rPr lang="en-US" sz="2400" baseline="-25000" dirty="0"/>
              <a:t>4</a:t>
            </a:r>
            <a:endParaRPr lang="en-US" sz="2400" dirty="0"/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/>
              <a:t>ClF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See </a:t>
            </a:r>
            <a:r>
              <a:rPr lang="en-US" sz="2400" dirty="0"/>
              <a:t>Interactive Example </a:t>
            </a:r>
            <a:r>
              <a:rPr lang="en-US" sz="2400" dirty="0" smtClean="0"/>
              <a:t>8.12 </a:t>
            </a:r>
            <a:r>
              <a:rPr lang="en-US" sz="2400" dirty="0"/>
              <a:t>(Pg. </a:t>
            </a:r>
            <a:r>
              <a:rPr lang="en-US" sz="2400" dirty="0" smtClean="0"/>
              <a:t>344)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99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Shapes of Larger Molecules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4948238" cy="4473575"/>
          </a:xfrm>
        </p:spPr>
        <p:txBody>
          <a:bodyPr/>
          <a:lstStyle/>
          <a:p>
            <a:r>
              <a:rPr lang="en-US" sz="2800"/>
              <a:t>Molecular geometry can only be described with respect to a central atom</a:t>
            </a:r>
          </a:p>
          <a:p>
            <a:r>
              <a:rPr lang="en-US" sz="2800"/>
              <a:t>Molecules containing more than one central atom therefore have a different geometry about each particular atom</a:t>
            </a:r>
          </a:p>
        </p:txBody>
      </p:sp>
      <p:pic>
        <p:nvPicPr>
          <p:cNvPr id="26628" name="Picture 4" descr="09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0" y="1508125"/>
            <a:ext cx="2728913" cy="5135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33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 Polarity (Revisited)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Predict whether the following molecules are polar or nonpolar:</a:t>
            </a:r>
          </a:p>
          <a:p>
            <a:pPr marL="0" indent="0">
              <a:lnSpc>
                <a:spcPct val="90000"/>
              </a:lnSpc>
            </a:pPr>
            <a:r>
              <a:rPr lang="en-US" sz="2400"/>
              <a:t> CH</a:t>
            </a:r>
            <a:r>
              <a:rPr lang="en-US" sz="2400" baseline="-25000"/>
              <a:t>4</a:t>
            </a:r>
            <a:endParaRPr lang="en-US" sz="2400"/>
          </a:p>
          <a:p>
            <a:pPr marL="0" indent="0">
              <a:lnSpc>
                <a:spcPct val="90000"/>
              </a:lnSpc>
            </a:pPr>
            <a:endParaRPr lang="en-US" sz="2400"/>
          </a:p>
          <a:p>
            <a:pPr marL="0" indent="0">
              <a:lnSpc>
                <a:spcPct val="90000"/>
              </a:lnSpc>
            </a:pPr>
            <a:r>
              <a:rPr lang="en-US" sz="2400"/>
              <a:t> HCN</a:t>
            </a:r>
          </a:p>
          <a:p>
            <a:pPr marL="0" indent="0">
              <a:lnSpc>
                <a:spcPct val="90000"/>
              </a:lnSpc>
            </a:pPr>
            <a:endParaRPr lang="en-US" sz="2400"/>
          </a:p>
          <a:p>
            <a:pPr marL="0" indent="0">
              <a:lnSpc>
                <a:spcPct val="90000"/>
              </a:lnSpc>
            </a:pPr>
            <a:r>
              <a:rPr lang="en-US" sz="2400"/>
              <a:t> 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pPr marL="0" indent="0">
              <a:lnSpc>
                <a:spcPct val="90000"/>
              </a:lnSpc>
            </a:pPr>
            <a:endParaRPr lang="en-US" sz="2400"/>
          </a:p>
          <a:p>
            <a:pPr marL="0" indent="0">
              <a:lnSpc>
                <a:spcPct val="90000"/>
              </a:lnSpc>
            </a:pPr>
            <a:r>
              <a:rPr lang="en-US" sz="2400"/>
              <a:t> XeF</a:t>
            </a:r>
            <a:r>
              <a:rPr lang="en-US" sz="2400" baseline="-25000"/>
              <a:t>4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373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Covalent Bonding:  Orbitals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69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Hybridization and the Localized Electron Model--Section 9.1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Lewis structures provide a qualitative approach at determining molecular shape and that Schrodinger’s quantum #’s give us the shapes of atomic orbitals</a:t>
            </a:r>
          </a:p>
          <a:p>
            <a:pPr lvl="1"/>
            <a:r>
              <a:rPr lang="en-US" dirty="0"/>
              <a:t>These two concepts can be joined to form </a:t>
            </a:r>
            <a:r>
              <a:rPr lang="en-US" dirty="0">
                <a:solidFill>
                  <a:srgbClr val="FF3300"/>
                </a:solidFill>
              </a:rPr>
              <a:t>valence-bond theory</a:t>
            </a:r>
          </a:p>
        </p:txBody>
      </p:sp>
    </p:spTree>
    <p:extLst>
      <p:ext uri="{BB962C8B-B14F-4D97-AF65-F5344CB8AC3E}">
        <p14:creationId xmlns:p14="http://schemas.microsoft.com/office/powerpoint/2010/main" val="12227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Orbital Overlap (VSEPR Theory)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4813"/>
            <a:ext cx="7313612" cy="2347912"/>
          </a:xfrm>
        </p:spPr>
        <p:txBody>
          <a:bodyPr/>
          <a:lstStyle/>
          <a:p>
            <a:r>
              <a:rPr lang="en-US"/>
              <a:t>Chemical bonds are simply represented with lines in a Lewis structure; however covalent bonds are formed from the overlap of atomic orbitals between two atoms</a:t>
            </a:r>
          </a:p>
        </p:txBody>
      </p:sp>
      <p:pic>
        <p:nvPicPr>
          <p:cNvPr id="10244" name="Picture 4" descr="09_14a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975" y="4137025"/>
            <a:ext cx="7273925" cy="2554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9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Bond Length</a:t>
            </a:r>
          </a:p>
        </p:txBody>
      </p:sp>
      <p:pic>
        <p:nvPicPr>
          <p:cNvPr id="11268" name="Picture 4" descr="09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0" y="1563688"/>
            <a:ext cx="7010400" cy="5100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53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</a:t>
            </a:r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Ionic bonding typically occurs between metals and nonmetals</a:t>
            </a:r>
          </a:p>
          <a:p>
            <a:pPr lvl="1"/>
            <a:r>
              <a:rPr lang="en-US" dirty="0"/>
              <a:t>Involves the </a:t>
            </a:r>
            <a:r>
              <a:rPr lang="en-US" i="1" dirty="0"/>
              <a:t>complete</a:t>
            </a:r>
            <a:r>
              <a:rPr lang="en-US" dirty="0"/>
              <a:t> transfer of an electron (no sharing)</a:t>
            </a:r>
          </a:p>
          <a:p>
            <a:endParaRPr lang="en-US" dirty="0"/>
          </a:p>
        </p:txBody>
      </p:sp>
      <p:pic>
        <p:nvPicPr>
          <p:cNvPr id="22532" name="Picture 4" descr="08_03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4379913"/>
            <a:ext cx="76200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Hybrid Orbitals (Valence-Bond </a:t>
            </a:r>
            <a:r>
              <a:rPr lang="en-US" sz="3200" dirty="0" smtClean="0"/>
              <a:t>Theory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2730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Under valence-bond theory, the atomic orbitals used to create new chemical bonds mix together (hybridize) to create new hybrid orbitals</a:t>
            </a:r>
          </a:p>
          <a:p>
            <a:pPr>
              <a:lnSpc>
                <a:spcPct val="90000"/>
              </a:lnSpc>
            </a:pPr>
            <a:r>
              <a:rPr lang="en-US" dirty="0"/>
              <a:t>Example: BeF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 Hybridization (Two bonds)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new </a:t>
            </a:r>
            <a:r>
              <a:rPr lang="en-US" dirty="0" err="1"/>
              <a:t>orbitals</a:t>
            </a:r>
            <a:r>
              <a:rPr lang="en-US" dirty="0"/>
              <a:t> that are formed by mixing of the 2s and 2p </a:t>
            </a:r>
            <a:r>
              <a:rPr lang="en-US" dirty="0" err="1"/>
              <a:t>orbitals</a:t>
            </a:r>
            <a:r>
              <a:rPr lang="en-US" dirty="0"/>
              <a:t> are the hybrid </a:t>
            </a:r>
            <a:r>
              <a:rPr lang="en-US" dirty="0" err="1"/>
              <a:t>orbitals</a:t>
            </a:r>
            <a:endParaRPr lang="en-US" dirty="0"/>
          </a:p>
          <a:p>
            <a:pPr lvl="1"/>
            <a:r>
              <a:rPr lang="en-US" dirty="0"/>
              <a:t>This allows Be to interact with two F atoms instead of one</a:t>
            </a:r>
          </a:p>
        </p:txBody>
      </p:sp>
      <p:pic>
        <p:nvPicPr>
          <p:cNvPr id="14341" name="Picture 5" descr="09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881" y="4600431"/>
            <a:ext cx="7620000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16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142" y="311457"/>
            <a:ext cx="7388225" cy="1143000"/>
          </a:xfrm>
        </p:spPr>
        <p:txBody>
          <a:bodyPr/>
          <a:lstStyle/>
          <a:p>
            <a:r>
              <a:rPr lang="en-US" dirty="0"/>
              <a:t>Hybridization in BCl</a:t>
            </a:r>
            <a:r>
              <a:rPr lang="en-US" baseline="-25000" dirty="0"/>
              <a:t>3</a:t>
            </a:r>
            <a:r>
              <a:rPr lang="en-US" dirty="0"/>
              <a:t> (Three bonds)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1087437"/>
          </a:xfrm>
        </p:spPr>
        <p:txBody>
          <a:bodyPr/>
          <a:lstStyle/>
          <a:p>
            <a:r>
              <a:rPr lang="en-US"/>
              <a:t>Hybridization of the 2s and two 2p orbitals leads to sp</a:t>
            </a:r>
            <a:r>
              <a:rPr lang="en-US" baseline="30000"/>
              <a:t>2</a:t>
            </a:r>
            <a:r>
              <a:rPr lang="en-US"/>
              <a:t> hybridization:</a:t>
            </a:r>
          </a:p>
        </p:txBody>
      </p:sp>
      <p:pic>
        <p:nvPicPr>
          <p:cNvPr id="15365" name="Picture 5" descr="09_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9963" y="2890838"/>
            <a:ext cx="4687887" cy="3967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55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Hybridization in CCl</a:t>
            </a:r>
            <a:r>
              <a:rPr lang="en-US" baseline="-25000"/>
              <a:t>4</a:t>
            </a:r>
            <a:r>
              <a:rPr lang="en-US"/>
              <a:t> (Four bonds)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827213"/>
            <a:ext cx="3308350" cy="4402137"/>
          </a:xfrm>
        </p:spPr>
        <p:txBody>
          <a:bodyPr/>
          <a:lstStyle/>
          <a:p>
            <a:r>
              <a:rPr lang="en-US"/>
              <a:t>Hybridization of the 2s and three 2p orbitals leads to sp</a:t>
            </a:r>
            <a:r>
              <a:rPr lang="en-US" baseline="30000"/>
              <a:t>3</a:t>
            </a:r>
            <a:r>
              <a:rPr lang="en-US"/>
              <a:t> hybridization:</a:t>
            </a:r>
          </a:p>
        </p:txBody>
      </p:sp>
      <p:pic>
        <p:nvPicPr>
          <p:cNvPr id="16388" name="Picture 4" descr="09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17675"/>
            <a:ext cx="4405313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1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Hybridization Involving d Orbitals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Elements capable of having an expanded octet use the empty d orbitals to do so; therefore hybrid orbitals can be created using d orbitals as well:</a:t>
            </a:r>
          </a:p>
          <a:p>
            <a:r>
              <a:rPr lang="en-US"/>
              <a:t>5 electron clouds </a:t>
            </a:r>
            <a:r>
              <a:rPr lang="en-US">
                <a:sym typeface="Symbol" pitchFamily="18" charset="2"/>
              </a:rPr>
              <a:t>  sp</a:t>
            </a:r>
            <a:r>
              <a:rPr lang="en-US" baseline="30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d</a:t>
            </a:r>
          </a:p>
          <a:p>
            <a:r>
              <a:rPr lang="en-US">
                <a:sym typeface="Symbol" pitchFamily="18" charset="2"/>
              </a:rPr>
              <a:t>6 electron clouds   sp</a:t>
            </a:r>
            <a:r>
              <a:rPr lang="en-US" baseline="30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d</a:t>
            </a:r>
            <a:r>
              <a:rPr lang="en-US" baseline="30000">
                <a:sym typeface="Symbol" pitchFamily="18" charset="2"/>
              </a:rPr>
              <a:t>2</a:t>
            </a:r>
            <a:endParaRPr lang="en-US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85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graphicFrame>
        <p:nvGraphicFramePr>
          <p:cNvPr id="18500" name="Group 68"/>
          <p:cNvGraphicFramePr>
            <a:graphicFrameLocks noGrp="1"/>
          </p:cNvGraphicFramePr>
          <p:nvPr>
            <p:ph idx="1"/>
          </p:nvPr>
        </p:nvGraphicFramePr>
        <p:xfrm>
          <a:off x="987425" y="1827213"/>
          <a:ext cx="7696200" cy="4297680"/>
        </p:xfrm>
        <a:graphic>
          <a:graphicData uri="http://schemas.openxmlformats.org/drawingml/2006/table">
            <a:tbl>
              <a:tblPr/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# of electron clouds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Electronic Geometry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Hybrid Orbital Set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Verdana" pitchFamily="34" charset="0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Linear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Trig. Planar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BCl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Tetrahedral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NH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Trig. Bipyramidal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PCl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Octahedral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SF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9058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4186237" cy="4437062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500" dirty="0"/>
              <a:t>Write the Lewis structure, predict electronic and molecular geometries, and identify the hybrid orbital set for each molecule shown below.</a:t>
            </a:r>
          </a:p>
          <a:p>
            <a:pPr marL="0" indent="0">
              <a:lnSpc>
                <a:spcPct val="90000"/>
              </a:lnSpc>
            </a:pPr>
            <a:r>
              <a:rPr lang="en-US" sz="2500" dirty="0"/>
              <a:t> SO</a:t>
            </a:r>
            <a:r>
              <a:rPr lang="en-US" sz="2500" baseline="-25000" dirty="0"/>
              <a:t>3</a:t>
            </a:r>
            <a:endParaRPr lang="en-US" sz="2500" dirty="0"/>
          </a:p>
          <a:p>
            <a:pPr marL="0" indent="0">
              <a:lnSpc>
                <a:spcPct val="90000"/>
              </a:lnSpc>
            </a:pPr>
            <a:r>
              <a:rPr lang="en-US" sz="2500" dirty="0"/>
              <a:t> NH</a:t>
            </a:r>
            <a:r>
              <a:rPr lang="en-US" sz="2500" baseline="-25000" dirty="0"/>
              <a:t>4</a:t>
            </a:r>
            <a:r>
              <a:rPr lang="en-US" sz="2500" baseline="30000" dirty="0"/>
              <a:t>+</a:t>
            </a:r>
            <a:endParaRPr lang="en-US" sz="2500" dirty="0"/>
          </a:p>
          <a:p>
            <a:pPr marL="0" indent="0">
              <a:lnSpc>
                <a:spcPct val="90000"/>
              </a:lnSpc>
            </a:pPr>
            <a:r>
              <a:rPr lang="en-US" sz="2500" dirty="0"/>
              <a:t> SF</a:t>
            </a:r>
            <a:r>
              <a:rPr lang="en-US" sz="2500" baseline="-25000" dirty="0"/>
              <a:t>4</a:t>
            </a:r>
            <a:endParaRPr lang="en-US" sz="2500" dirty="0"/>
          </a:p>
          <a:p>
            <a:pPr marL="0" indent="0">
              <a:lnSpc>
                <a:spcPct val="90000"/>
              </a:lnSpc>
            </a:pPr>
            <a:r>
              <a:rPr lang="en-US" sz="2500" dirty="0"/>
              <a:t> PF</a:t>
            </a:r>
            <a:r>
              <a:rPr lang="en-US" sz="2500" baseline="-25000" dirty="0"/>
              <a:t>6</a:t>
            </a:r>
            <a:r>
              <a:rPr lang="en-US" sz="2500" baseline="30000" dirty="0"/>
              <a:t>-</a:t>
            </a:r>
            <a:endParaRPr lang="en-US" sz="2500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632450" y="1827213"/>
            <a:ext cx="30511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/>
              <a:t>See </a:t>
            </a:r>
            <a:r>
              <a:rPr lang="en-US" sz="2500" dirty="0" smtClean="0"/>
              <a:t>Interactive Example 9.5 (Pg</a:t>
            </a:r>
            <a:r>
              <a:rPr lang="en-US" sz="2500" dirty="0"/>
              <a:t>. </a:t>
            </a:r>
            <a:r>
              <a:rPr lang="en-US" sz="2500" dirty="0" smtClean="0"/>
              <a:t>364)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5644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Multiple </a:t>
            </a:r>
            <a:r>
              <a:rPr lang="en-US" sz="3200" dirty="0" smtClean="0"/>
              <a:t>Bonds</a:t>
            </a:r>
            <a:endParaRPr lang="en-US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3275012"/>
          </a:xfrm>
        </p:spPr>
        <p:txBody>
          <a:bodyPr/>
          <a:lstStyle/>
          <a:p>
            <a:r>
              <a:rPr lang="en-US" sz="2500"/>
              <a:t>All single bonds run along a line that passes through the nucleus of each atom and are known as </a:t>
            </a:r>
            <a:r>
              <a:rPr lang="en-US" sz="2500">
                <a:solidFill>
                  <a:srgbClr val="FF3300"/>
                </a:solidFill>
              </a:rPr>
              <a:t>sigma (</a:t>
            </a:r>
            <a:r>
              <a:rPr lang="en-US" sz="2500">
                <a:solidFill>
                  <a:srgbClr val="FF3300"/>
                </a:solidFill>
                <a:sym typeface="Symbol" pitchFamily="18" charset="2"/>
              </a:rPr>
              <a:t>) bonds</a:t>
            </a:r>
          </a:p>
          <a:p>
            <a:r>
              <a:rPr lang="en-US" sz="2500">
                <a:sym typeface="Symbol" pitchFamily="18" charset="2"/>
              </a:rPr>
              <a:t>A different bond forms when considering multiple bonds</a:t>
            </a:r>
          </a:p>
          <a:p>
            <a:pPr lvl="1"/>
            <a:r>
              <a:rPr lang="en-US" sz="2100">
                <a:sym typeface="Symbol" pitchFamily="18" charset="2"/>
              </a:rPr>
              <a:t>Involves side to side overlap of two p orbitals to form </a:t>
            </a:r>
            <a:r>
              <a:rPr lang="en-US" sz="2100">
                <a:solidFill>
                  <a:srgbClr val="FF3300"/>
                </a:solidFill>
                <a:sym typeface="Symbol" pitchFamily="18" charset="2"/>
              </a:rPr>
              <a:t>pi () bonds</a:t>
            </a:r>
          </a:p>
        </p:txBody>
      </p:sp>
      <p:pic>
        <p:nvPicPr>
          <p:cNvPr id="23556" name="Picture 4" descr="09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213" y="4427538"/>
            <a:ext cx="1865312" cy="243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4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Hybridization in Ethylene and Acetylene</a:t>
            </a:r>
          </a:p>
        </p:txBody>
      </p:sp>
      <p:pic>
        <p:nvPicPr>
          <p:cNvPr id="24580" name="Picture 4" descr="09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825" y="4027488"/>
            <a:ext cx="4516438" cy="2557462"/>
          </a:xfrm>
          <a:prstGeom prst="rect">
            <a:avLst/>
          </a:prstGeom>
          <a:noFill/>
        </p:spPr>
      </p:pic>
      <p:pic>
        <p:nvPicPr>
          <p:cNvPr id="24581" name="Picture 5" descr="09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603375"/>
            <a:ext cx="5570537" cy="23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99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Formation of Sodium Chloride</a:t>
            </a:r>
          </a:p>
        </p:txBody>
      </p:sp>
      <p:pic>
        <p:nvPicPr>
          <p:cNvPr id="24580" name="Picture 4" descr="08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65263"/>
            <a:ext cx="6261100" cy="5392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Characteristics of Ionic Compounds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368550"/>
          </a:xfrm>
        </p:spPr>
        <p:txBody>
          <a:bodyPr/>
          <a:lstStyle/>
          <a:p>
            <a:r>
              <a:rPr lang="en-US"/>
              <a:t>High melting points</a:t>
            </a:r>
          </a:p>
          <a:p>
            <a:r>
              <a:rPr lang="en-US"/>
              <a:t>Form crystalline (highly ordered) structures</a:t>
            </a:r>
          </a:p>
          <a:p>
            <a:r>
              <a:rPr lang="en-US"/>
              <a:t>Strong electrolytes</a:t>
            </a:r>
          </a:p>
          <a:p>
            <a:r>
              <a:rPr lang="en-US"/>
              <a:t>Brittle</a:t>
            </a:r>
          </a:p>
        </p:txBody>
      </p:sp>
      <p:pic>
        <p:nvPicPr>
          <p:cNvPr id="34820" name="Picture 4" descr="08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513" y="2917825"/>
            <a:ext cx="3300412" cy="349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Compounds and Lattice Energy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19263"/>
            <a:ext cx="8204200" cy="3421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It is not really proper to speak of “molecules” of NaCl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Ionic molecules form an extended array of cations and anions that is referred to as a crystal lattice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chemeClr val="hlink"/>
                </a:solidFill>
              </a:rPr>
              <a:t>Lattice energy</a:t>
            </a:r>
            <a:r>
              <a:rPr lang="en-US" sz="2600"/>
              <a:t> is essentially the energy required to completely rip apart 1 mole of an ionic compound into gaseous ions</a:t>
            </a:r>
          </a:p>
          <a:p>
            <a:pPr>
              <a:lnSpc>
                <a:spcPct val="90000"/>
              </a:lnSpc>
            </a:pPr>
            <a:r>
              <a:rPr lang="en-US" sz="2600"/>
              <a:t>Coulombic forces for ionic crystal lattices play a major role: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379788" y="5180013"/>
          <a:ext cx="247015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3" imgW="711000" imgH="393480" progId="Equation.3">
                  <p:embed/>
                </p:oleObj>
              </mc:Choice>
              <mc:Fallback>
                <p:oleObj name="Equation" r:id="rId3" imgW="7110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5180013"/>
                        <a:ext cx="2470150" cy="136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Predicting Relative Lattice Energies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719263"/>
            <a:ext cx="8509819" cy="4376737"/>
          </a:xfrm>
        </p:spPr>
        <p:txBody>
          <a:bodyPr/>
          <a:lstStyle/>
          <a:p>
            <a:pPr marL="457200" indent="-457200"/>
            <a:r>
              <a:rPr lang="en-US" sz="2600" dirty="0"/>
              <a:t>Predict which of the following would have the highest lattice energy out of each pair:</a:t>
            </a:r>
          </a:p>
          <a:p>
            <a:pPr marL="457200" indent="-457200" algn="ctr">
              <a:buFont typeface="Wingdings" pitchFamily="2" charset="2"/>
              <a:buNone/>
            </a:pPr>
            <a:r>
              <a:rPr lang="en-US" sz="2600" dirty="0" err="1"/>
              <a:t>LiF</a:t>
            </a:r>
            <a:r>
              <a:rPr lang="en-US" sz="2600" dirty="0"/>
              <a:t> or KF; </a:t>
            </a:r>
            <a:r>
              <a:rPr lang="en-US" sz="2600" dirty="0" err="1"/>
              <a:t>LiCl</a:t>
            </a:r>
            <a:r>
              <a:rPr lang="en-US" sz="2600" dirty="0"/>
              <a:t> or MgCl</a:t>
            </a:r>
            <a:r>
              <a:rPr lang="en-US" sz="2600" baseline="-25000" dirty="0"/>
              <a:t>2</a:t>
            </a:r>
            <a:endParaRPr lang="en-US" sz="2600" dirty="0"/>
          </a:p>
          <a:p>
            <a:pPr marL="457200" indent="-457200"/>
            <a:r>
              <a:rPr lang="en-US" sz="2600" dirty="0"/>
              <a:t>Explain why the lattice energy of Na</a:t>
            </a:r>
            <a:r>
              <a:rPr lang="en-US" sz="2600" baseline="-25000" dirty="0"/>
              <a:t>2</a:t>
            </a:r>
            <a:r>
              <a:rPr lang="en-US" sz="2600" dirty="0"/>
              <a:t>O is significantly higher than that of </a:t>
            </a:r>
            <a:r>
              <a:rPr lang="en-US" sz="2600" dirty="0" err="1"/>
              <a:t>NaF</a:t>
            </a:r>
            <a:r>
              <a:rPr lang="en-US" sz="2600" dirty="0"/>
              <a:t>.</a:t>
            </a:r>
          </a:p>
          <a:p>
            <a:pPr marL="457200" indent="-457200"/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121</TotalTime>
  <Words>1927</Words>
  <Application>Microsoft Office PowerPoint</Application>
  <PresentationFormat>On-screen Show (4:3)</PresentationFormat>
  <Paragraphs>256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Symbol</vt:lpstr>
      <vt:lpstr>Verdana</vt:lpstr>
      <vt:lpstr>Wingdings</vt:lpstr>
      <vt:lpstr>Network</vt:lpstr>
      <vt:lpstr>iRespondGraphMaster</vt:lpstr>
      <vt:lpstr>Equation</vt:lpstr>
      <vt:lpstr>CS ChemDraw Drawing</vt:lpstr>
      <vt:lpstr>Bonding:  General Concepts</vt:lpstr>
      <vt:lpstr>Types of Chemical Bonds-- Section 8.1</vt:lpstr>
      <vt:lpstr>Lewis Symbols</vt:lpstr>
      <vt:lpstr>Writing Lewis Dot Symbols</vt:lpstr>
      <vt:lpstr>Ionic Bonding</vt:lpstr>
      <vt:lpstr>Formation of Sodium Chloride</vt:lpstr>
      <vt:lpstr>Typical Characteristics of Ionic Compounds</vt:lpstr>
      <vt:lpstr>Ionic Compounds and Lattice Energy</vt:lpstr>
      <vt:lpstr>Predicting Relative Lattice Energies</vt:lpstr>
      <vt:lpstr>Ion Formation and Electron Configuration</vt:lpstr>
      <vt:lpstr>Covalent Bonding Section 8.7</vt:lpstr>
      <vt:lpstr>Lewis Structures Section 8.10</vt:lpstr>
      <vt:lpstr>Multiple Bonds</vt:lpstr>
      <vt:lpstr>Drawing Lewis Structures</vt:lpstr>
      <vt:lpstr>Drawing Lewis Structures</vt:lpstr>
      <vt:lpstr>Bond Polarity and Electronegativity Section 8.3</vt:lpstr>
      <vt:lpstr>Trends in Electronegativity</vt:lpstr>
      <vt:lpstr>Electronegativity and Bond Polarity</vt:lpstr>
      <vt:lpstr>Dipole Moments</vt:lpstr>
      <vt:lpstr>Formal Charge</vt:lpstr>
      <vt:lpstr>Lewis Structures and Formal Charge</vt:lpstr>
      <vt:lpstr>Resonance Structures Section 8.6</vt:lpstr>
      <vt:lpstr>Sample Question</vt:lpstr>
      <vt:lpstr>Exceptions to the Octet Rule Section 8.11</vt:lpstr>
      <vt:lpstr>How is Octet Expansion Possible?</vt:lpstr>
      <vt:lpstr>Drawing Lewis Structures w/ Expanded Octets</vt:lpstr>
      <vt:lpstr>Expanded Octet Structures that Contain Oxygen</vt:lpstr>
      <vt:lpstr>Odd Electron Species</vt:lpstr>
      <vt:lpstr>Strengths of Covalent Bonds Section 8.8</vt:lpstr>
      <vt:lpstr>Average Bond Enthalpies for Common Covalent Bonds</vt:lpstr>
      <vt:lpstr>Bond Enthalpies and Enthalpies of Reaction</vt:lpstr>
      <vt:lpstr>Using Average Bond Enthalpies</vt:lpstr>
      <vt:lpstr>Molecular Structure:  The VSEPR Model--Section 8.13</vt:lpstr>
      <vt:lpstr>VSEPR Theory</vt:lpstr>
      <vt:lpstr>The VSEPR Model</vt:lpstr>
      <vt:lpstr>Electronic vs. Molecular Geometries</vt:lpstr>
      <vt:lpstr>Electronic and Molecular Geometry</vt:lpstr>
      <vt:lpstr>Electronic and Molecular Geometry (cont.)</vt:lpstr>
      <vt:lpstr>Determining the Shape of a Molecule</vt:lpstr>
      <vt:lpstr>Examples</vt:lpstr>
      <vt:lpstr>Deviations from Ideal Bond Angles</vt:lpstr>
      <vt:lpstr>Geometries for Molecules w/ Expanded Octets</vt:lpstr>
      <vt:lpstr>Examples</vt:lpstr>
      <vt:lpstr>Shapes of Larger Molecules</vt:lpstr>
      <vt:lpstr>Bond Polarity (Revisited)</vt:lpstr>
      <vt:lpstr>Chapter 9</vt:lpstr>
      <vt:lpstr>Hybridization and the Localized Electron Model--Section 9.1</vt:lpstr>
      <vt:lpstr>Orbital Overlap (VSEPR Theory)</vt:lpstr>
      <vt:lpstr>Bond Length</vt:lpstr>
      <vt:lpstr>Hybrid Orbitals (Valence-Bond Theory)</vt:lpstr>
      <vt:lpstr>sp Hybridization (Two bonds)</vt:lpstr>
      <vt:lpstr>Hybridization in BCl3 (Three bonds)</vt:lpstr>
      <vt:lpstr>Hybridization in CCl4 (Four bonds)</vt:lpstr>
      <vt:lpstr>Hybridization Involving d Orbitals</vt:lpstr>
      <vt:lpstr>Summary</vt:lpstr>
      <vt:lpstr>Examples</vt:lpstr>
      <vt:lpstr>Multiple Bonds</vt:lpstr>
      <vt:lpstr>Hybridization in Ethylene and Acetylene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 Basic Concepts of Chemical Bonding</dc:title>
  <dc:creator>Cobb County School District</dc:creator>
  <cp:lastModifiedBy>John Cody</cp:lastModifiedBy>
  <cp:revision>11</cp:revision>
  <cp:lastPrinted>2017-09-01T13:08:38Z</cp:lastPrinted>
  <dcterms:created xsi:type="dcterms:W3CDTF">2009-02-05T17:30:09Z</dcterms:created>
  <dcterms:modified xsi:type="dcterms:W3CDTF">2018-08-31T15:07:51Z</dcterms:modified>
</cp:coreProperties>
</file>