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  <p:sldMasterId id="2147483688" r:id="rId3"/>
  </p:sldMasterIdLst>
  <p:notesMasterIdLst>
    <p:notesMasterId r:id="rId48"/>
  </p:notesMasterIdLst>
  <p:handoutMasterIdLst>
    <p:handoutMasterId r:id="rId49"/>
  </p:handoutMasterIdLst>
  <p:sldIdLst>
    <p:sldId id="256" r:id="rId4"/>
    <p:sldId id="257" r:id="rId5"/>
    <p:sldId id="258" r:id="rId6"/>
    <p:sldId id="259" r:id="rId7"/>
    <p:sldId id="260" r:id="rId8"/>
    <p:sldId id="300" r:id="rId9"/>
    <p:sldId id="263" r:id="rId10"/>
    <p:sldId id="266" r:id="rId11"/>
    <p:sldId id="271" r:id="rId12"/>
    <p:sldId id="270" r:id="rId13"/>
    <p:sldId id="268" r:id="rId14"/>
    <p:sldId id="269" r:id="rId15"/>
    <p:sldId id="264" r:id="rId16"/>
    <p:sldId id="265" r:id="rId17"/>
    <p:sldId id="267" r:id="rId18"/>
    <p:sldId id="275" r:id="rId19"/>
    <p:sldId id="276" r:id="rId20"/>
    <p:sldId id="301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1" r:id="rId29"/>
    <p:sldId id="292" r:id="rId30"/>
    <p:sldId id="293" r:id="rId31"/>
    <p:sldId id="295" r:id="rId32"/>
    <p:sldId id="294" r:id="rId33"/>
    <p:sldId id="297" r:id="rId34"/>
    <p:sldId id="298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02" r:id="rId45"/>
    <p:sldId id="303" r:id="rId46"/>
    <p:sldId id="304" r:id="rId47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jw18285\Dropbox\WHS\AP%20Chem\Photoelectron%20Spectroscopy\PES%20with%20greater%20smoothing%20(1)%20USE%20THIS%20ON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Photo Electron Spectra</a:t>
            </a:r>
          </a:p>
        </c:rich>
      </c:tx>
      <c:layout>
        <c:manualLayout>
          <c:xMode val="edge"/>
          <c:yMode val="edge"/>
          <c:x val="0.37442521616720631"/>
          <c:y val="2.94659300184162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837198333464343E-2"/>
          <c:y val="0.14548829112045911"/>
          <c:w val="0.78288903612698912"/>
          <c:h val="0.67771760926998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Data!$B$42</c:f>
              <c:strCache>
                <c:ptCount val="1"/>
                <c:pt idx="0">
                  <c:v>Lithium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dPt>
            <c:idx val="12"/>
            <c:bubble3D val="0"/>
            <c:spPr>
              <a:ln w="2540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49B-4EC3-B02E-C3B91678FD79}"/>
              </c:ext>
            </c:extLst>
          </c:dPt>
          <c:xVal>
            <c:numRef>
              <c:f>Data!$E$46:$E$81</c:f>
              <c:numCache>
                <c:formatCode>General</c:formatCode>
                <c:ptCount val="36"/>
                <c:pt idx="0">
                  <c:v>7.5589500000000003</c:v>
                </c:pt>
                <c:pt idx="1">
                  <c:v>6.5730000000000004</c:v>
                </c:pt>
                <c:pt idx="2">
                  <c:v>6.26</c:v>
                </c:pt>
                <c:pt idx="3">
                  <c:v>5.9469999999999992</c:v>
                </c:pt>
                <c:pt idx="4">
                  <c:v>5.0549499999999989</c:v>
                </c:pt>
                <c:pt idx="5">
                  <c:v>0.62790000000000001</c:v>
                </c:pt>
                <c:pt idx="6">
                  <c:v>0.54600000000000004</c:v>
                </c:pt>
                <c:pt idx="7">
                  <c:v>0.52</c:v>
                </c:pt>
                <c:pt idx="8">
                  <c:v>0.49399999999999999</c:v>
                </c:pt>
                <c:pt idx="9">
                  <c:v>0.4199</c:v>
                </c:pt>
                <c:pt idx="10">
                  <c:v>0.12075</c:v>
                </c:pt>
                <c:pt idx="11">
                  <c:v>0.10500000000000001</c:v>
                </c:pt>
                <c:pt idx="12">
                  <c:v>0.1</c:v>
                </c:pt>
                <c:pt idx="13">
                  <c:v>9.5000000000000001E-2</c:v>
                </c:pt>
                <c:pt idx="14">
                  <c:v>8.0750000000000002E-2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</c:numCache>
            </c:numRef>
          </c:xVal>
          <c:yVal>
            <c:numRef>
              <c:f>Data!$F$46:$F$81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2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  <c:pt idx="6">
                  <c:v>0.1</c:v>
                </c:pt>
                <c:pt idx="7">
                  <c:v>1</c:v>
                </c:pt>
                <c:pt idx="8">
                  <c:v>0.1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49B-4EC3-B02E-C3B91678FD79}"/>
            </c:ext>
          </c:extLst>
        </c:ser>
        <c:ser>
          <c:idx val="1"/>
          <c:order val="1"/>
          <c:tx>
            <c:strRef>
              <c:f>Data!$M$42</c:f>
              <c:strCache>
                <c:ptCount val="1"/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dPt>
            <c:idx val="12"/>
            <c:bubble3D val="0"/>
            <c:spPr>
              <a:ln w="25400">
                <a:solidFill>
                  <a:srgbClr val="FF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49B-4EC3-B02E-C3B91678FD79}"/>
              </c:ext>
            </c:extLst>
          </c:dPt>
          <c:xVal>
            <c:numRef>
              <c:f>Data!$N$46:$N$81</c:f>
              <c:numCache>
                <c:formatCode>General</c:formatCode>
                <c:ptCount val="3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</c:numCache>
            </c:numRef>
          </c:xVal>
          <c:yVal>
            <c:numRef>
              <c:f>Data!$P$46:$P$81</c:f>
              <c:numCache>
                <c:formatCode>General</c:formatCode>
                <c:ptCount val="36"/>
                <c:pt idx="0">
                  <c:v>-10</c:v>
                </c:pt>
                <c:pt idx="1">
                  <c:v>-10</c:v>
                </c:pt>
                <c:pt idx="2">
                  <c:v>-10</c:v>
                </c:pt>
                <c:pt idx="3">
                  <c:v>-10</c:v>
                </c:pt>
                <c:pt idx="4">
                  <c:v>-10</c:v>
                </c:pt>
                <c:pt idx="5">
                  <c:v>-10</c:v>
                </c:pt>
                <c:pt idx="6">
                  <c:v>-10</c:v>
                </c:pt>
                <c:pt idx="7">
                  <c:v>-10</c:v>
                </c:pt>
                <c:pt idx="8">
                  <c:v>-10</c:v>
                </c:pt>
                <c:pt idx="9">
                  <c:v>-10</c:v>
                </c:pt>
                <c:pt idx="10">
                  <c:v>-10</c:v>
                </c:pt>
                <c:pt idx="11">
                  <c:v>-10</c:v>
                </c:pt>
                <c:pt idx="12">
                  <c:v>-10</c:v>
                </c:pt>
                <c:pt idx="13">
                  <c:v>-10</c:v>
                </c:pt>
                <c:pt idx="14">
                  <c:v>-10</c:v>
                </c:pt>
                <c:pt idx="15">
                  <c:v>-10</c:v>
                </c:pt>
                <c:pt idx="16">
                  <c:v>-10</c:v>
                </c:pt>
                <c:pt idx="17">
                  <c:v>-10</c:v>
                </c:pt>
                <c:pt idx="18">
                  <c:v>-10</c:v>
                </c:pt>
                <c:pt idx="19">
                  <c:v>-10</c:v>
                </c:pt>
                <c:pt idx="20">
                  <c:v>-10</c:v>
                </c:pt>
                <c:pt idx="21">
                  <c:v>-10</c:v>
                </c:pt>
                <c:pt idx="22">
                  <c:v>-10</c:v>
                </c:pt>
                <c:pt idx="23">
                  <c:v>-10</c:v>
                </c:pt>
                <c:pt idx="24">
                  <c:v>-10</c:v>
                </c:pt>
                <c:pt idx="25">
                  <c:v>-10</c:v>
                </c:pt>
                <c:pt idx="26">
                  <c:v>-10</c:v>
                </c:pt>
                <c:pt idx="27">
                  <c:v>-10</c:v>
                </c:pt>
                <c:pt idx="28">
                  <c:v>-10</c:v>
                </c:pt>
                <c:pt idx="29">
                  <c:v>-10</c:v>
                </c:pt>
                <c:pt idx="30">
                  <c:v>-10</c:v>
                </c:pt>
                <c:pt idx="31">
                  <c:v>-10</c:v>
                </c:pt>
                <c:pt idx="32">
                  <c:v>-10</c:v>
                </c:pt>
                <c:pt idx="33">
                  <c:v>-10</c:v>
                </c:pt>
                <c:pt idx="34">
                  <c:v>-10</c:v>
                </c:pt>
                <c:pt idx="35">
                  <c:v>-10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49B-4EC3-B02E-C3B91678F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92320"/>
        <c:axId val="27210880"/>
      </c:scatterChart>
      <c:valAx>
        <c:axId val="27192320"/>
        <c:scaling>
          <c:logBase val="10"/>
          <c:orientation val="maxMin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Energy</a:t>
                </a:r>
              </a:p>
            </c:rich>
          </c:tx>
          <c:layout>
            <c:manualLayout>
              <c:xMode val="edge"/>
              <c:yMode val="edge"/>
              <c:x val="0.42870304505405082"/>
              <c:y val="0.9060788948342782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210880"/>
        <c:crosses val="autoZero"/>
        <c:crossBetween val="midCat"/>
      </c:valAx>
      <c:valAx>
        <c:axId val="27210880"/>
        <c:scaling>
          <c:orientation val="minMax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Relative Number of Electrons</a:t>
                </a:r>
              </a:p>
            </c:rich>
          </c:tx>
          <c:layout>
            <c:manualLayout>
              <c:xMode val="edge"/>
              <c:yMode val="edge"/>
              <c:x val="1.4719411223551058E-2"/>
              <c:y val="0.224678103082418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27192320"/>
        <c:crossesAt val="0.1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752568532429308"/>
          <c:y val="0.21178675869936145"/>
          <c:w val="0.11591545996952768"/>
          <c:h val="0.104972569036605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3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39" y="1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r">
              <a:defRPr sz="1200"/>
            </a:lvl1pPr>
          </a:lstStyle>
          <a:p>
            <a:fld id="{10918F5D-3EF7-4E52-93B9-FC414DAE5B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210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39" y="8737210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r">
              <a:defRPr sz="1200"/>
            </a:lvl1pPr>
          </a:lstStyle>
          <a:p>
            <a:fld id="{B9C8C51E-E6F7-4EF3-9059-209638E86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71C16-EE3E-4A05-A7AA-DDAA18717CF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1149350"/>
            <a:ext cx="41402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538"/>
            <a:ext cx="5486400" cy="3622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E4E90-86C4-481D-BBE4-E49D21CE7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4E90-86C4-481D-BBE4-E49D21CE72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7C3584-3B92-4D59-B195-8D5FB048C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EC32C-38BA-4F86-BA53-C7742BE73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F86C5-0F29-4217-A6C5-A9CAFEA68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C94871-B989-41AD-9332-D42ABB1F5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6E6846-6AC2-466E-B115-0B15D9455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094481-C035-4E18-8DB9-F36F151F2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BF62E1-DD88-49F3-8208-73773EA01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9B058C-C44F-4B7D-AB92-33AD529E6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3BB3FE-2750-402C-8705-5DDF4411E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DA8EC5-FEEE-46DD-B109-E3AFE286A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26C59-3CF5-4C1C-89CE-C293D455F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E6846-6AC2-466E-B115-0B15D9455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EA8E54-5C35-4DDE-86C5-977642F5B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FEC32C-38BA-4F86-BA53-C7742BE73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7F86C5-0F29-4217-A6C5-A9CAFEA68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C94871-B989-41AD-9332-D42ABB1F5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6E6846-6AC2-466E-B115-0B15D9455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094481-C035-4E18-8DB9-F36F151F2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BF62E1-DD88-49F3-8208-73773EA01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9B058C-C44F-4B7D-AB92-33AD529E6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3BB3FE-2750-402C-8705-5DDF4411E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DA8EC5-FEEE-46DD-B109-E3AFE286A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94481-C035-4E18-8DB9-F36F151F2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26C59-3CF5-4C1C-89CE-C293D455F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EA8E54-5C35-4DDE-86C5-977642F5B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FEC32C-38BA-4F86-BA53-C7742BE73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7F86C5-0F29-4217-A6C5-A9CAFEA68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C94871-B989-41AD-9332-D42ABB1F5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F62E1-DD88-49F3-8208-73773EA01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B058C-C44F-4B7D-AB92-33AD529E6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BB3FE-2750-402C-8705-5DDF4411E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A8EC5-FEEE-46DD-B109-E3AFE286A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26C59-3CF5-4C1C-89CE-C293D455F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A8E54-5C35-4DDE-86C5-977642F5B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5A6FDE6-882A-4650-B47D-3F206D64F2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iRespond Graph</a:t>
            </a:r>
          </a:p>
        </p:txBody>
      </p:sp>
      <p:grpSp>
        <p:nvGrpSpPr>
          <p:cNvPr id="4096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67%</a:t>
              </a:r>
            </a:p>
          </p:txBody>
        </p:sp>
      </p:grpSp>
      <p:grpSp>
        <p:nvGrpSpPr>
          <p:cNvPr id="4097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2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Atomic Structure and Periodicity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Bohr's Model of the Atom and Quantized States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Only orbits of exact radii are permitted</a:t>
            </a:r>
          </a:p>
          <a:p>
            <a:pPr marL="990600" lvl="1" indent="-533400">
              <a:lnSpc>
                <a:spcPct val="90000"/>
              </a:lnSpc>
            </a:pPr>
            <a:r>
              <a:rPr lang="en-US"/>
              <a:t>No in between orbits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An "allowed state" is one in which an electron has a specific energy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/>
              <a:t>No spiraling into the nucleus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As an electron moves between "allowed energy states" a photon of energy is either absorbed or emitted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Atomic Spectrum of Hydrogen  Section 7.3</a:t>
            </a:r>
            <a:endParaRPr lang="en-US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It's well known that "white light" actually consists of a </a:t>
            </a:r>
            <a:r>
              <a:rPr lang="en-US">
                <a:solidFill>
                  <a:schemeClr val="hlink"/>
                </a:solidFill>
              </a:rPr>
              <a:t>continuous spectrum</a:t>
            </a:r>
            <a:r>
              <a:rPr lang="en-US"/>
              <a:t> of colored light</a:t>
            </a:r>
          </a:p>
          <a:p>
            <a:pPr lvl="1">
              <a:lnSpc>
                <a:spcPct val="90000"/>
              </a:lnSpc>
            </a:pPr>
            <a:r>
              <a:rPr lang="en-US"/>
              <a:t>Scientists were therefore surprised when the emission spectra of particular elements were studied</a:t>
            </a:r>
          </a:p>
        </p:txBody>
      </p:sp>
      <p:pic>
        <p:nvPicPr>
          <p:cNvPr id="26628" name="Picture 4" descr="06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5" y="3175000"/>
            <a:ext cx="4175125" cy="346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Emission Spectrum of Hydrogen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087562"/>
          </a:xfrm>
        </p:spPr>
        <p:txBody>
          <a:bodyPr/>
          <a:lstStyle/>
          <a:p>
            <a:r>
              <a:rPr lang="en-US"/>
              <a:t>When a high voltage current is applied to a particular element, that element will emit wavelengths of light unique to that element</a:t>
            </a:r>
          </a:p>
        </p:txBody>
      </p:sp>
      <p:pic>
        <p:nvPicPr>
          <p:cNvPr id="28676" name="Picture 4" descr="06_13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675" y="4073525"/>
            <a:ext cx="7116763" cy="278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Photoelectric Effect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1411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It was well known by the turn of the 20</a:t>
            </a:r>
            <a:r>
              <a:rPr lang="en-US" sz="2400" baseline="30000"/>
              <a:t>th</a:t>
            </a:r>
            <a:r>
              <a:rPr lang="en-US" sz="2400"/>
              <a:t> century that when light strikes the surface of particular metals it will cause electrons to be ejected from the surface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4787900" y="3179763"/>
            <a:ext cx="3824288" cy="3678237"/>
            <a:chOff x="1920" y="1968"/>
            <a:chExt cx="2352" cy="2240"/>
          </a:xfrm>
        </p:grpSpPr>
        <p:pic>
          <p:nvPicPr>
            <p:cNvPr id="18436" name="Picture 4" descr="06_08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0" y="1968"/>
              <a:ext cx="2352" cy="2240"/>
            </a:xfrm>
            <a:prstGeom prst="rect">
              <a:avLst/>
            </a:prstGeom>
            <a:noFill/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2822" y="3849"/>
              <a:ext cx="57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5016500"/>
            <a:ext cx="4162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Ex:  Electrons will be </a:t>
            </a:r>
          </a:p>
          <a:p>
            <a:r>
              <a:rPr lang="en-US" sz="2400"/>
              <a:t>ejected from the surface</a:t>
            </a:r>
          </a:p>
          <a:p>
            <a:r>
              <a:rPr lang="en-US" sz="2400"/>
              <a:t>of Cs metal with light with </a:t>
            </a:r>
          </a:p>
          <a:p>
            <a:r>
              <a:rPr lang="en-US" sz="2400"/>
              <a:t>a frequency of 4.60 </a:t>
            </a:r>
            <a:r>
              <a:rPr lang="en-US" sz="2400">
                <a:sym typeface="Symbol" pitchFamily="18" charset="2"/>
              </a:rPr>
              <a:t> 10</a:t>
            </a:r>
            <a:r>
              <a:rPr lang="en-US" sz="2400" baseline="30000">
                <a:sym typeface="Symbol" pitchFamily="18" charset="2"/>
              </a:rPr>
              <a:t>14</a:t>
            </a:r>
            <a:r>
              <a:rPr lang="en-US" sz="2400">
                <a:sym typeface="Symbol" pitchFamily="18" charset="2"/>
              </a:rPr>
              <a:t>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Photoelectric Effect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92962" cy="2911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Oddly, increasing the intensity of the light had no effect, only the frequency seemed to matter.</a:t>
            </a:r>
          </a:p>
          <a:p>
            <a:pPr>
              <a:lnSpc>
                <a:spcPct val="90000"/>
              </a:lnSpc>
            </a:pPr>
            <a:r>
              <a:rPr lang="en-US" sz="2800"/>
              <a:t>Einstein elaborated further on Planck's work and theorized that light could not only behave as a wave but also as discreet packets of energy: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560763" y="5299075"/>
          <a:ext cx="23018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3" imgW="457200" imgH="177480" progId="Equation.DSMT4">
                  <p:embed/>
                </p:oleObj>
              </mc:Choice>
              <mc:Fallback>
                <p:oleObj name="Equation" r:id="rId3" imgW="45720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5299075"/>
                        <a:ext cx="23018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 Nature of Light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09763"/>
            <a:ext cx="7772400" cy="2652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Einstein's theory implicated that light not only behaves as a wave, but can also behave as a tiny particle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Referred to as a </a:t>
            </a:r>
            <a:r>
              <a:rPr lang="en-US" sz="2400">
                <a:solidFill>
                  <a:schemeClr val="hlink"/>
                </a:solidFill>
              </a:rPr>
              <a:t>photon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Is light best described as a wave or a particle?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answer:  </a:t>
            </a:r>
            <a:r>
              <a:rPr lang="en-US" sz="2400">
                <a:solidFill>
                  <a:schemeClr val="hlink"/>
                </a:solidFill>
              </a:rPr>
              <a:t>YES</a:t>
            </a:r>
          </a:p>
        </p:txBody>
      </p:sp>
      <p:pic>
        <p:nvPicPr>
          <p:cNvPr id="23556" name="Picture 4" descr="Wave-Particle Dualit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813" y="4486275"/>
            <a:ext cx="5351462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The Wave Behavior of </a:t>
            </a:r>
            <a:r>
              <a:rPr lang="en-US" sz="3800" dirty="0" smtClean="0"/>
              <a:t>Matter</a:t>
            </a:r>
            <a:endParaRPr lang="en-US" sz="3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22321"/>
            <a:ext cx="7696200" cy="2109355"/>
          </a:xfrm>
        </p:spPr>
        <p:txBody>
          <a:bodyPr/>
          <a:lstStyle/>
          <a:p>
            <a:r>
              <a:rPr lang="en-US" sz="2400" dirty="0"/>
              <a:t>The idea of electrons having wavelike properties was put forth by Louis de Broglie in his Ph.D. thesis (overachiever).</a:t>
            </a:r>
          </a:p>
          <a:p>
            <a:r>
              <a:rPr lang="en-US" sz="2400" dirty="0"/>
              <a:t>This idea can be extended to all matter regardless of mass:</a:t>
            </a:r>
          </a:p>
          <a:p>
            <a:endParaRPr lang="en-US" sz="2400" dirty="0"/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4267200"/>
          <a:ext cx="20574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3" imgW="495000" imgH="393480" progId="Equation.3">
                  <p:embed/>
                </p:oleObj>
              </mc:Choice>
              <mc:Fallback>
                <p:oleObj name="Equation" r:id="rId3" imgW="4950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2057400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038600" y="4648200"/>
            <a:ext cx="4624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Because the mass of an electron</a:t>
            </a:r>
          </a:p>
          <a:p>
            <a:r>
              <a:rPr lang="en-US" sz="2400"/>
              <a:t>is very small, the wavelength of</a:t>
            </a:r>
          </a:p>
          <a:p>
            <a:r>
              <a:rPr lang="en-US" sz="2400"/>
              <a:t>an electron is very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Proof of Wavelike Properties of Matter (Just for Fun)</a:t>
            </a:r>
          </a:p>
        </p:txBody>
      </p:sp>
      <p:pic>
        <p:nvPicPr>
          <p:cNvPr id="34820" name="Picture 4" descr="Double Slit Experi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47863"/>
            <a:ext cx="6149975" cy="404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 As Waves Around the Nucleus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0" y="2320290"/>
            <a:ext cx="3995100" cy="187864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Because there can be no constructive or destructive interference, the waves must perfectly fit around the nucleus</a:t>
            </a:r>
          </a:p>
          <a:p>
            <a:pPr lvl="1"/>
            <a:r>
              <a:rPr lang="en-US" sz="2000" dirty="0" smtClean="0"/>
              <a:t>Otherwise they would cancel themselves out which is physically impossible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4674870"/>
            <a:ext cx="4371128" cy="18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Werner Heisenberg and the Uncertainty Principle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91148"/>
            <a:ext cx="7772400" cy="2192482"/>
          </a:xfrm>
        </p:spPr>
        <p:txBody>
          <a:bodyPr/>
          <a:lstStyle/>
          <a:p>
            <a:r>
              <a:rPr lang="en-US" dirty="0"/>
              <a:t>We can either know the momentum of subatomic particles with great accuracy or their position</a:t>
            </a:r>
          </a:p>
          <a:p>
            <a:pPr lvl="1"/>
            <a:r>
              <a:rPr lang="en-US" sz="2800" dirty="0"/>
              <a:t>But NEVER both at the same time</a:t>
            </a: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615045" y="4679373"/>
          <a:ext cx="3810000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3" imgW="1028520" imgH="393480" progId="Equation.3">
                  <p:embed/>
                </p:oleObj>
              </mc:Choice>
              <mc:Fallback>
                <p:oleObj name="Equation" r:id="rId3" imgW="10285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045" y="4679373"/>
                        <a:ext cx="3810000" cy="145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Wave Nature of Light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visible light that we actually see with our eyes is simply one form of </a:t>
            </a:r>
            <a:r>
              <a:rPr lang="en-US">
                <a:solidFill>
                  <a:schemeClr val="hlink"/>
                </a:solidFill>
              </a:rPr>
              <a:t>electromagnetic energy</a:t>
            </a:r>
          </a:p>
          <a:p>
            <a:pPr lvl="1"/>
            <a:r>
              <a:rPr lang="en-US"/>
              <a:t>Electromagnetic energy essentially behaves as if it were a wave propagating through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Electrons Behaving as Waves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82" y="1943100"/>
            <a:ext cx="7772400" cy="20158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Electrons are extremely small pieces of matter and therefore can best be characterized as waves rather than particles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therefore have more wavelike properties in particular it is possible for them to have nodes: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89000" y="4313238"/>
            <a:ext cx="2743200" cy="2322512"/>
            <a:chOff x="889000" y="4313238"/>
            <a:chExt cx="2743200" cy="2322512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889000" y="4325938"/>
              <a:ext cx="2743200" cy="1914525"/>
              <a:chOff x="560" y="2725"/>
              <a:chExt cx="1728" cy="1206"/>
            </a:xfrm>
          </p:grpSpPr>
          <p:sp>
            <p:nvSpPr>
              <p:cNvPr id="37892" name="Line 4"/>
              <p:cNvSpPr>
                <a:spLocks noChangeShapeType="1"/>
              </p:cNvSpPr>
              <p:nvPr/>
            </p:nvSpPr>
            <p:spPr bwMode="auto">
              <a:xfrm>
                <a:off x="570" y="2731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3" name="Line 5"/>
              <p:cNvSpPr>
                <a:spLocks noChangeShapeType="1"/>
              </p:cNvSpPr>
              <p:nvPr/>
            </p:nvSpPr>
            <p:spPr bwMode="auto">
              <a:xfrm>
                <a:off x="2286" y="2725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4" name="Line 6"/>
              <p:cNvSpPr>
                <a:spLocks noChangeShapeType="1"/>
              </p:cNvSpPr>
              <p:nvPr/>
            </p:nvSpPr>
            <p:spPr bwMode="auto">
              <a:xfrm>
                <a:off x="560" y="3308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2212975" y="5189538"/>
              <a:ext cx="88900" cy="98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auto">
            <a:xfrm>
              <a:off x="901700" y="4313238"/>
              <a:ext cx="2706688" cy="925512"/>
            </a:xfrm>
            <a:custGeom>
              <a:avLst/>
              <a:gdLst/>
              <a:ahLst/>
              <a:cxnLst>
                <a:cxn ang="0">
                  <a:pos x="0" y="583"/>
                </a:cxn>
                <a:cxn ang="0">
                  <a:pos x="841" y="0"/>
                </a:cxn>
                <a:cxn ang="0">
                  <a:pos x="1705" y="583"/>
                </a:cxn>
              </a:cxnLst>
              <a:rect l="0" t="0" r="r" b="b"/>
              <a:pathLst>
                <a:path w="1705" h="583">
                  <a:moveTo>
                    <a:pt x="0" y="583"/>
                  </a:moveTo>
                  <a:cubicBezTo>
                    <a:pt x="278" y="291"/>
                    <a:pt x="557" y="0"/>
                    <a:pt x="841" y="0"/>
                  </a:cubicBezTo>
                  <a:cubicBezTo>
                    <a:pt x="1125" y="0"/>
                    <a:pt x="1415" y="291"/>
                    <a:pt x="1705" y="58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1403350" y="6269038"/>
              <a:ext cx="17399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 = 0 (no node)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65763" y="4159250"/>
            <a:ext cx="2743200" cy="2479676"/>
            <a:chOff x="5465763" y="4159250"/>
            <a:chExt cx="2743200" cy="247967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465763" y="4343400"/>
              <a:ext cx="2743200" cy="1914525"/>
              <a:chOff x="560" y="2725"/>
              <a:chExt cx="1728" cy="1206"/>
            </a:xfrm>
          </p:grpSpPr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>
                <a:off x="570" y="2731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8" name="Line 10"/>
              <p:cNvSpPr>
                <a:spLocks noChangeShapeType="1"/>
              </p:cNvSpPr>
              <p:nvPr/>
            </p:nvSpPr>
            <p:spPr bwMode="auto">
              <a:xfrm>
                <a:off x="2286" y="2725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9" name="Line 11"/>
              <p:cNvSpPr>
                <a:spLocks noChangeShapeType="1"/>
              </p:cNvSpPr>
              <p:nvPr/>
            </p:nvSpPr>
            <p:spPr bwMode="auto">
              <a:xfrm>
                <a:off x="560" y="3308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6813551" y="5207000"/>
              <a:ext cx="88900" cy="98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auto">
            <a:xfrm>
              <a:off x="5473701" y="4159250"/>
              <a:ext cx="2706688" cy="2174875"/>
            </a:xfrm>
            <a:custGeom>
              <a:avLst/>
              <a:gdLst/>
              <a:ahLst/>
              <a:cxnLst>
                <a:cxn ang="0">
                  <a:pos x="0" y="688"/>
                </a:cxn>
                <a:cxn ang="0">
                  <a:pos x="421" y="97"/>
                </a:cxn>
                <a:cxn ang="0">
                  <a:pos x="1323" y="1272"/>
                </a:cxn>
                <a:cxn ang="0">
                  <a:pos x="1705" y="688"/>
                </a:cxn>
              </a:cxnLst>
              <a:rect l="0" t="0" r="r" b="b"/>
              <a:pathLst>
                <a:path w="1705" h="1370">
                  <a:moveTo>
                    <a:pt x="0" y="688"/>
                  </a:moveTo>
                  <a:cubicBezTo>
                    <a:pt x="100" y="344"/>
                    <a:pt x="201" y="0"/>
                    <a:pt x="421" y="97"/>
                  </a:cubicBezTo>
                  <a:cubicBezTo>
                    <a:pt x="641" y="194"/>
                    <a:pt x="1109" y="1174"/>
                    <a:pt x="1323" y="1272"/>
                  </a:cubicBezTo>
                  <a:cubicBezTo>
                    <a:pt x="1537" y="1370"/>
                    <a:pt x="1621" y="1029"/>
                    <a:pt x="1705" y="68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6065838" y="6272213"/>
              <a:ext cx="16129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 = 1 (1 node)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Schr</a:t>
            </a:r>
            <a:r>
              <a:rPr lang="en-US" sz="3800">
                <a:cs typeface="Times New Roman" pitchFamily="18" charset="0"/>
              </a:rPr>
              <a:t>ödinger and the Wave Function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4791" y="1891145"/>
            <a:ext cx="7745413" cy="2328863"/>
          </a:xfrm>
        </p:spPr>
        <p:txBody>
          <a:bodyPr/>
          <a:lstStyle/>
          <a:p>
            <a:r>
              <a:rPr lang="en-US" dirty="0"/>
              <a:t>Because of the Heisenberg Uncertainty Principle, we have no idea </a:t>
            </a:r>
            <a:r>
              <a:rPr lang="en-US" i="1" dirty="0"/>
              <a:t>where</a:t>
            </a:r>
            <a:r>
              <a:rPr lang="en-US" dirty="0"/>
              <a:t> an electron is at any given time</a:t>
            </a:r>
          </a:p>
          <a:p>
            <a:pPr lvl="1"/>
            <a:r>
              <a:rPr lang="en-US" sz="2400" dirty="0"/>
              <a:t>We can only speak about the probability of finding an electron in a given region of space:</a:t>
            </a:r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90575" y="4874779"/>
          <a:ext cx="7932738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3" imgW="2654280" imgH="419040" progId="Equation.DSMT4">
                  <p:embed/>
                </p:oleObj>
              </mc:Choice>
              <mc:Fallback>
                <p:oleObj name="Equation" r:id="rId3" imgW="26542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4874779"/>
                        <a:ext cx="7932738" cy="125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Density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180214"/>
          </a:xfrm>
        </p:spPr>
        <p:txBody>
          <a:bodyPr/>
          <a:lstStyle/>
          <a:p>
            <a:r>
              <a:rPr lang="en-US" sz="2400" dirty="0"/>
              <a:t>The shape of an atomic orbital simply defines the region of space that encompasses the </a:t>
            </a:r>
            <a:r>
              <a:rPr lang="en-US" sz="2400" dirty="0">
                <a:solidFill>
                  <a:srgbClr val="FF0000"/>
                </a:solidFill>
              </a:rPr>
              <a:t>probability or electron density</a:t>
            </a:r>
            <a:r>
              <a:rPr lang="en-US" sz="2400" dirty="0"/>
              <a:t> for an electron</a:t>
            </a:r>
          </a:p>
        </p:txBody>
      </p:sp>
      <p:pic>
        <p:nvPicPr>
          <p:cNvPr id="39940" name="Picture 4" descr="06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836" y="3434486"/>
            <a:ext cx="3294352" cy="3423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Representation of Orbitals</a:t>
            </a:r>
            <a:br>
              <a:rPr lang="en-US" sz="3800"/>
            </a:br>
            <a:r>
              <a:rPr lang="en-US" sz="3800"/>
              <a:t>(s Orbitals)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0721" y="3283924"/>
            <a:ext cx="2743200" cy="2325132"/>
            <a:chOff x="1314450" y="2998788"/>
            <a:chExt cx="2743200" cy="232513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14450" y="3011488"/>
              <a:ext cx="2743200" cy="1914525"/>
              <a:chOff x="560" y="2725"/>
              <a:chExt cx="1728" cy="1206"/>
            </a:xfrm>
          </p:grpSpPr>
          <p:sp>
            <p:nvSpPr>
              <p:cNvPr id="40965" name="Line 5"/>
              <p:cNvSpPr>
                <a:spLocks noChangeShapeType="1"/>
              </p:cNvSpPr>
              <p:nvPr/>
            </p:nvSpPr>
            <p:spPr bwMode="auto">
              <a:xfrm>
                <a:off x="570" y="2731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6" name="Line 6"/>
              <p:cNvSpPr>
                <a:spLocks noChangeShapeType="1"/>
              </p:cNvSpPr>
              <p:nvPr/>
            </p:nvSpPr>
            <p:spPr bwMode="auto">
              <a:xfrm>
                <a:off x="2286" y="2725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7" name="Line 7"/>
              <p:cNvSpPr>
                <a:spLocks noChangeShapeType="1"/>
              </p:cNvSpPr>
              <p:nvPr/>
            </p:nvSpPr>
            <p:spPr bwMode="auto">
              <a:xfrm>
                <a:off x="560" y="3308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68" name="Oval 8"/>
            <p:cNvSpPr>
              <a:spLocks noChangeArrowheads="1"/>
            </p:cNvSpPr>
            <p:nvPr/>
          </p:nvSpPr>
          <p:spPr bwMode="auto">
            <a:xfrm>
              <a:off x="2638425" y="3875088"/>
              <a:ext cx="88900" cy="98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auto">
            <a:xfrm>
              <a:off x="1327150" y="2998788"/>
              <a:ext cx="2706688" cy="925512"/>
            </a:xfrm>
            <a:custGeom>
              <a:avLst/>
              <a:gdLst/>
              <a:ahLst/>
              <a:cxnLst>
                <a:cxn ang="0">
                  <a:pos x="0" y="583"/>
                </a:cxn>
                <a:cxn ang="0">
                  <a:pos x="841" y="0"/>
                </a:cxn>
                <a:cxn ang="0">
                  <a:pos x="1705" y="583"/>
                </a:cxn>
              </a:cxnLst>
              <a:rect l="0" t="0" r="r" b="b"/>
              <a:pathLst>
                <a:path w="1705" h="583">
                  <a:moveTo>
                    <a:pt x="0" y="583"/>
                  </a:moveTo>
                  <a:cubicBezTo>
                    <a:pt x="278" y="291"/>
                    <a:pt x="557" y="0"/>
                    <a:pt x="841" y="0"/>
                  </a:cubicBezTo>
                  <a:cubicBezTo>
                    <a:pt x="1125" y="0"/>
                    <a:pt x="1415" y="291"/>
                    <a:pt x="1705" y="58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1828800" y="4954588"/>
              <a:ext cx="1829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n = </a:t>
              </a:r>
              <a:r>
                <a:rPr lang="en-US" dirty="0" smtClean="0"/>
                <a:t>1 </a:t>
              </a:r>
              <a:r>
                <a:rPr lang="en-US" dirty="0"/>
                <a:t>(no node)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79" y="1089828"/>
            <a:ext cx="4567597" cy="5640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</a:t>
            </a:r>
            <a:r>
              <a:rPr lang="en-US" dirty="0" err="1"/>
              <a:t>Orbitals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86966" y="1792143"/>
            <a:ext cx="2743200" cy="2451123"/>
            <a:chOff x="3086966" y="1792143"/>
            <a:chExt cx="2743200" cy="2451123"/>
          </a:xfrm>
        </p:grpSpPr>
        <p:grpSp>
          <p:nvGrpSpPr>
            <p:cNvPr id="12" name="Group 11"/>
            <p:cNvGrpSpPr/>
            <p:nvPr/>
          </p:nvGrpSpPr>
          <p:grpSpPr>
            <a:xfrm>
              <a:off x="3086966" y="1792143"/>
              <a:ext cx="2743200" cy="2174875"/>
              <a:chOff x="3076575" y="1470025"/>
              <a:chExt cx="2743200" cy="2174875"/>
            </a:xfrm>
          </p:grpSpPr>
          <p:grpSp>
            <p:nvGrpSpPr>
              <p:cNvPr id="3" name="Group 11"/>
              <p:cNvGrpSpPr>
                <a:grpSpLocks/>
              </p:cNvGrpSpPr>
              <p:nvPr/>
            </p:nvGrpSpPr>
            <p:grpSpPr bwMode="auto">
              <a:xfrm>
                <a:off x="3076575" y="1654175"/>
                <a:ext cx="2743200" cy="1914525"/>
                <a:chOff x="560" y="2725"/>
                <a:chExt cx="1728" cy="1206"/>
              </a:xfrm>
            </p:grpSpPr>
            <p:sp>
              <p:nvSpPr>
                <p:cNvPr id="43020" name="Line 12"/>
                <p:cNvSpPr>
                  <a:spLocks noChangeShapeType="1"/>
                </p:cNvSpPr>
                <p:nvPr/>
              </p:nvSpPr>
              <p:spPr bwMode="auto">
                <a:xfrm>
                  <a:off x="570" y="2731"/>
                  <a:ext cx="0" cy="1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21" name="Line 13"/>
                <p:cNvSpPr>
                  <a:spLocks noChangeShapeType="1"/>
                </p:cNvSpPr>
                <p:nvPr/>
              </p:nvSpPr>
              <p:spPr bwMode="auto">
                <a:xfrm>
                  <a:off x="2286" y="2725"/>
                  <a:ext cx="0" cy="1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22" name="Line 14"/>
                <p:cNvSpPr>
                  <a:spLocks noChangeShapeType="1"/>
                </p:cNvSpPr>
                <p:nvPr/>
              </p:nvSpPr>
              <p:spPr bwMode="auto">
                <a:xfrm>
                  <a:off x="560" y="3308"/>
                  <a:ext cx="17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auto">
              <a:xfrm>
                <a:off x="4424363" y="2517775"/>
                <a:ext cx="88900" cy="984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4" name="Freeform 16"/>
              <p:cNvSpPr>
                <a:spLocks/>
              </p:cNvSpPr>
              <p:nvPr/>
            </p:nvSpPr>
            <p:spPr bwMode="auto">
              <a:xfrm>
                <a:off x="3084513" y="1470025"/>
                <a:ext cx="2706688" cy="2174875"/>
              </a:xfrm>
              <a:custGeom>
                <a:avLst/>
                <a:gdLst/>
                <a:ahLst/>
                <a:cxnLst>
                  <a:cxn ang="0">
                    <a:pos x="0" y="688"/>
                  </a:cxn>
                  <a:cxn ang="0">
                    <a:pos x="421" y="97"/>
                  </a:cxn>
                  <a:cxn ang="0">
                    <a:pos x="1323" y="1272"/>
                  </a:cxn>
                  <a:cxn ang="0">
                    <a:pos x="1705" y="688"/>
                  </a:cxn>
                </a:cxnLst>
                <a:rect l="0" t="0" r="r" b="b"/>
                <a:pathLst>
                  <a:path w="1705" h="1370">
                    <a:moveTo>
                      <a:pt x="0" y="688"/>
                    </a:moveTo>
                    <a:cubicBezTo>
                      <a:pt x="100" y="344"/>
                      <a:pt x="201" y="0"/>
                      <a:pt x="421" y="97"/>
                    </a:cubicBezTo>
                    <a:cubicBezTo>
                      <a:pt x="641" y="194"/>
                      <a:pt x="1109" y="1174"/>
                      <a:pt x="1323" y="1272"/>
                    </a:cubicBezTo>
                    <a:cubicBezTo>
                      <a:pt x="1537" y="1370"/>
                      <a:pt x="1621" y="1029"/>
                      <a:pt x="1705" y="6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25" name="Text Box 17"/>
            <p:cNvSpPr txBox="1">
              <a:spLocks noChangeArrowheads="1"/>
            </p:cNvSpPr>
            <p:nvPr/>
          </p:nvSpPr>
          <p:spPr bwMode="auto">
            <a:xfrm>
              <a:off x="3697432" y="3873934"/>
              <a:ext cx="17027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n = </a:t>
              </a:r>
              <a:r>
                <a:rPr lang="en-US" dirty="0" smtClean="0"/>
                <a:t>2 </a:t>
              </a:r>
              <a:r>
                <a:rPr lang="en-US" dirty="0"/>
                <a:t>(1 node)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10" y="4196353"/>
            <a:ext cx="6195847" cy="2671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 and f Orbitals</a:t>
            </a:r>
          </a:p>
        </p:txBody>
      </p:sp>
      <p:pic>
        <p:nvPicPr>
          <p:cNvPr id="45060" name="Picture 4" descr="06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1768475"/>
            <a:ext cx="6372225" cy="4770438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361238" y="3690938"/>
            <a:ext cx="125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n = </a:t>
            </a:r>
            <a:r>
              <a:rPr lang="en-US" sz="2400" dirty="0" smtClean="0"/>
              <a:t>3</a:t>
            </a:r>
            <a:endParaRPr lang="en-US" sz="2400" dirty="0"/>
          </a:p>
          <a:p>
            <a:r>
              <a:rPr lang="en-US" sz="2400" dirty="0" smtClean="0"/>
              <a:t>2 </a:t>
            </a:r>
            <a:r>
              <a:rPr lang="en-US" sz="2400" dirty="0"/>
              <a:t>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 Orbitals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0" y="1892179"/>
            <a:ext cx="7185021" cy="46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Section 7.11  The </a:t>
            </a:r>
            <a:r>
              <a:rPr lang="en-US" sz="2900" dirty="0" err="1" smtClean="0"/>
              <a:t>Aufbau</a:t>
            </a:r>
            <a:r>
              <a:rPr lang="en-US" sz="2900" dirty="0"/>
              <a:t> </a:t>
            </a:r>
            <a:r>
              <a:rPr lang="en-US" sz="2900" dirty="0" smtClean="0"/>
              <a:t>Principle and the </a:t>
            </a:r>
            <a:r>
              <a:rPr lang="en-US" sz="2900" dirty="0" err="1" smtClean="0"/>
              <a:t>Perioi</a:t>
            </a:r>
            <a:endParaRPr lang="en-US" sz="29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Electrons are arranged energetically using the </a:t>
            </a:r>
            <a:r>
              <a:rPr lang="en-US" dirty="0" err="1">
                <a:solidFill>
                  <a:schemeClr val="hlink"/>
                </a:solidFill>
              </a:rPr>
              <a:t>Aufbau</a:t>
            </a:r>
            <a:r>
              <a:rPr lang="en-US" dirty="0">
                <a:solidFill>
                  <a:schemeClr val="hlink"/>
                </a:solidFill>
              </a:rPr>
              <a:t> principle</a:t>
            </a:r>
          </a:p>
          <a:p>
            <a:pPr lvl="1"/>
            <a:r>
              <a:rPr lang="en-US" dirty="0"/>
              <a:t>Lowest energy levels are filled first</a:t>
            </a:r>
          </a:p>
          <a:p>
            <a:r>
              <a:rPr lang="en-US" dirty="0"/>
              <a:t>Orbitals that have the same energy are referred to as </a:t>
            </a:r>
            <a:r>
              <a:rPr lang="en-US" dirty="0">
                <a:solidFill>
                  <a:schemeClr val="hlink"/>
                </a:solidFill>
              </a:rPr>
              <a:t>degenerate</a:t>
            </a:r>
          </a:p>
        </p:txBody>
      </p:sp>
    </p:spTree>
    <p:extLst>
      <p:ext uri="{BB962C8B-B14F-4D97-AF65-F5344CB8AC3E}">
        <p14:creationId xmlns:p14="http://schemas.microsoft.com/office/powerpoint/2010/main" val="36215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Assigning Electron Configurations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/>
              <a:t>Using the Aufbau principle is made more simple by using the diagram at the right</a:t>
            </a:r>
          </a:p>
          <a:p>
            <a:r>
              <a:rPr lang="en-US" sz="2700"/>
              <a:t>Ex:  What is the electron configuration of Be?  F? </a:t>
            </a:r>
          </a:p>
        </p:txBody>
      </p:sp>
      <p:pic>
        <p:nvPicPr>
          <p:cNvPr id="18439" name="Picture 7" descr="c05-19c-828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779588"/>
            <a:ext cx="35623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Spin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3706813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Because each individual orbital is capable of holding two electrons, these electrons are distinguished by their </a:t>
            </a:r>
            <a:r>
              <a:rPr lang="en-US" dirty="0" smtClean="0"/>
              <a:t>spin</a:t>
            </a:r>
            <a:endParaRPr lang="en-US" dirty="0"/>
          </a:p>
        </p:txBody>
      </p:sp>
      <p:pic>
        <p:nvPicPr>
          <p:cNvPr id="26628" name="Picture 4" descr="06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152650"/>
            <a:ext cx="3843338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7.1  Electromagnetic Radiation</a:t>
            </a:r>
            <a:endParaRPr lang="en-US" dirty="0"/>
          </a:p>
        </p:txBody>
      </p:sp>
      <p:pic>
        <p:nvPicPr>
          <p:cNvPr id="8196" name="Picture 4" descr="06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19325"/>
            <a:ext cx="7620000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Orbital Diagrams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85864"/>
            <a:ext cx="4489450" cy="4038600"/>
          </a:xfrm>
        </p:spPr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Pauli exclusion principle</a:t>
            </a:r>
            <a:r>
              <a:rPr lang="en-US" dirty="0"/>
              <a:t> states that no two electrons can be </a:t>
            </a:r>
            <a:r>
              <a:rPr lang="en-US" dirty="0" smtClean="0"/>
              <a:t>the same energetically</a:t>
            </a:r>
            <a:endParaRPr lang="en-US" dirty="0"/>
          </a:p>
          <a:p>
            <a:pPr lvl="1"/>
            <a:r>
              <a:rPr lang="en-US" dirty="0" smtClean="0"/>
              <a:t>Electrons in the same orbital must have opposite spin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7412" name="Picture 4" descr="06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1954213"/>
            <a:ext cx="33845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Arrangement and the Periodic Table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2256680"/>
            <a:ext cx="2740025" cy="429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/>
              <a:t>The periodic table can actually be used as a direct shortcut in writing electron configurations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Contains 4 different “blocks”</a:t>
            </a:r>
          </a:p>
        </p:txBody>
      </p:sp>
      <p:pic>
        <p:nvPicPr>
          <p:cNvPr id="20484" name="Picture 4" descr="06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318117"/>
            <a:ext cx="519906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Predicting Valence Electrons Using the Periodic Table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41332" y="2523369"/>
            <a:ext cx="25574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hlink"/>
                </a:solidFill>
              </a:rPr>
              <a:t>valence</a:t>
            </a:r>
          </a:p>
          <a:p>
            <a:r>
              <a:rPr lang="en-US" sz="2400" dirty="0">
                <a:solidFill>
                  <a:schemeClr val="hlink"/>
                </a:solidFill>
              </a:rPr>
              <a:t>electrons</a:t>
            </a:r>
            <a:r>
              <a:rPr lang="en-US" sz="2400" dirty="0"/>
              <a:t> reside</a:t>
            </a:r>
          </a:p>
          <a:p>
            <a:r>
              <a:rPr lang="en-US" sz="2400" dirty="0"/>
              <a:t>in the last orbitals</a:t>
            </a:r>
          </a:p>
          <a:p>
            <a:r>
              <a:rPr lang="en-US" sz="2400" dirty="0"/>
              <a:t>to be filled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3" y="1851002"/>
            <a:ext cx="5539888" cy="5006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198" y="6105832"/>
            <a:ext cx="2703871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Figure 7.29 (Pg. 282)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Effective Nuclear Charge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136" y="2288459"/>
            <a:ext cx="4041058" cy="4220496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 any electron atoms, the electrons are simultaneously attracted to the nucleus and repelled by each other</a:t>
            </a:r>
          </a:p>
          <a:p>
            <a:pPr lvl="1" eaLnBrk="1" hangingPunct="1"/>
            <a:r>
              <a:rPr lang="en-US" altLang="en-US" sz="2400" dirty="0" smtClean="0"/>
              <a:t>This creates an </a:t>
            </a:r>
            <a:r>
              <a:rPr lang="en-US" altLang="en-US" sz="2400" dirty="0" smtClean="0">
                <a:solidFill>
                  <a:schemeClr val="hlink"/>
                </a:solidFill>
              </a:rPr>
              <a:t>effective nuclear charge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Z</a:t>
            </a:r>
            <a:r>
              <a:rPr lang="en-US" altLang="en-US" sz="2400" baseline="-25000" dirty="0" err="1" smtClean="0"/>
              <a:t>eff</a:t>
            </a:r>
            <a:r>
              <a:rPr lang="en-US" altLang="en-US" sz="2400" dirty="0" smtClean="0"/>
              <a:t>)</a:t>
            </a:r>
          </a:p>
          <a:p>
            <a:pPr lvl="1" eaLnBrk="1" hangingPunct="1"/>
            <a:endParaRPr lang="en-US" altLang="en-US" sz="2000" dirty="0" smtClean="0"/>
          </a:p>
        </p:txBody>
      </p:sp>
      <p:pic>
        <p:nvPicPr>
          <p:cNvPr id="26628" name="Picture 4" descr="07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45" y="1866900"/>
            <a:ext cx="43053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6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Effective Nuclear Charge and Periodic Trends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Effective nuclear charge </a:t>
            </a:r>
            <a:r>
              <a:rPr lang="en-US" altLang="en-US" i="1" smtClean="0"/>
              <a:t>increases</a:t>
            </a:r>
            <a:r>
              <a:rPr lang="en-US" altLang="en-US" smtClean="0"/>
              <a:t> from left to right on the periodic table and </a:t>
            </a:r>
            <a:r>
              <a:rPr lang="en-US" altLang="en-US" i="1" smtClean="0"/>
              <a:t>increases slightly</a:t>
            </a:r>
            <a:r>
              <a:rPr lang="en-US" altLang="en-US" smtClean="0"/>
              <a:t> going down a group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Reason:  Core electrons remain the same but number of protons increases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As you move down a column the number of protons increases but the core electrons are less and less capable of shielding the nuclear charge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78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/>
              <a:t>Atomic and Ionic Radii</a:t>
            </a:r>
            <a:br>
              <a:rPr lang="en-US" altLang="en-US" sz="3800" dirty="0" smtClean="0"/>
            </a:br>
            <a:r>
              <a:rPr lang="en-US" altLang="en-US" sz="3800" dirty="0" smtClean="0"/>
              <a:t>Section </a:t>
            </a:r>
            <a:r>
              <a:rPr lang="en-US" altLang="en-US" sz="3800" dirty="0" smtClean="0"/>
              <a:t>7.12</a:t>
            </a:r>
            <a:endParaRPr lang="en-US" altLang="en-US" sz="3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903" y="1816510"/>
            <a:ext cx="7772400" cy="25193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Atomic radius is defined for two different situations</a:t>
            </a:r>
          </a:p>
          <a:p>
            <a:pPr lvl="1" eaLnBrk="1" hangingPunct="1"/>
            <a:r>
              <a:rPr lang="en-US" altLang="en-US" sz="2200" dirty="0" smtClean="0"/>
              <a:t>Monoatomic atoms are simply treated as spheres</a:t>
            </a:r>
          </a:p>
          <a:p>
            <a:pPr lvl="1" eaLnBrk="1" hangingPunct="1"/>
            <a:r>
              <a:rPr lang="en-US" altLang="en-US" sz="2200" dirty="0" smtClean="0"/>
              <a:t>Bonding atomic radii are measured from the center of each atom:</a:t>
            </a:r>
          </a:p>
        </p:txBody>
      </p:sp>
      <p:pic>
        <p:nvPicPr>
          <p:cNvPr id="28676" name="Picture 4" descr="07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03588"/>
            <a:ext cx="29321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Periodic Trends for Atomic and Ionic Radii</a:t>
            </a:r>
          </a:p>
        </p:txBody>
      </p:sp>
      <p:pic>
        <p:nvPicPr>
          <p:cNvPr id="29699" name="Picture 4" descr="07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608138"/>
            <a:ext cx="6384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Periodic Trends in Ionic Radii</a:t>
            </a:r>
          </a:p>
        </p:txBody>
      </p:sp>
      <p:pic>
        <p:nvPicPr>
          <p:cNvPr id="30723" name="Picture 4" descr="07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62100"/>
            <a:ext cx="54070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273800" y="3516313"/>
            <a:ext cx="287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Neutral atom = gray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6753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Isoelectronic Species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Ions are </a:t>
            </a:r>
            <a:r>
              <a:rPr lang="en-US" altLang="en-US" dirty="0" smtClean="0">
                <a:solidFill>
                  <a:srgbClr val="FF0000"/>
                </a:solidFill>
              </a:rPr>
              <a:t>isoelectronic</a:t>
            </a:r>
            <a:r>
              <a:rPr lang="en-US" altLang="en-US" dirty="0" smtClean="0"/>
              <a:t> when they have equal numbers of electrons</a:t>
            </a:r>
          </a:p>
          <a:p>
            <a:pPr lvl="1" eaLnBrk="1" hangingPunct="1"/>
            <a:r>
              <a:rPr lang="en-US" altLang="en-US" dirty="0" smtClean="0"/>
              <a:t>Ex:  Cs</a:t>
            </a:r>
            <a:r>
              <a:rPr lang="en-US" altLang="en-US" baseline="30000" dirty="0" smtClean="0"/>
              <a:t>1+</a:t>
            </a:r>
            <a:r>
              <a:rPr lang="en-US" altLang="en-US" dirty="0" smtClean="0"/>
              <a:t>, Ba</a:t>
            </a:r>
            <a:r>
              <a:rPr lang="en-US" altLang="en-US" baseline="30000" dirty="0" smtClean="0"/>
              <a:t>2+</a:t>
            </a:r>
            <a:r>
              <a:rPr lang="en-US" altLang="en-US" dirty="0" smtClean="0"/>
              <a:t>, Te</a:t>
            </a:r>
            <a:r>
              <a:rPr lang="en-US" altLang="en-US" baseline="30000" dirty="0" smtClean="0"/>
              <a:t>2-</a:t>
            </a:r>
            <a:r>
              <a:rPr lang="en-US" altLang="en-US" dirty="0" smtClean="0"/>
              <a:t>, and I</a:t>
            </a:r>
            <a:r>
              <a:rPr lang="en-US" altLang="en-US" baseline="30000" dirty="0" smtClean="0"/>
              <a:t>1-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Because these ions all have the same number of electrons, the periodic trend follows the number of protons</a:t>
            </a:r>
          </a:p>
          <a:p>
            <a:pPr lvl="1" eaLnBrk="1" hangingPunct="1"/>
            <a:r>
              <a:rPr lang="en-US" altLang="en-US" dirty="0" smtClean="0"/>
              <a:t>Higher the value of Z, the smaller the radius</a:t>
            </a:r>
          </a:p>
        </p:txBody>
      </p:sp>
    </p:spTree>
    <p:extLst>
      <p:ext uri="{BB962C8B-B14F-4D97-AF65-F5344CB8AC3E}">
        <p14:creationId xmlns:p14="http://schemas.microsoft.com/office/powerpoint/2010/main" val="34415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/>
              <a:t>Ionization Energy</a:t>
            </a:r>
            <a:br>
              <a:rPr lang="en-US" altLang="en-US" sz="3800" dirty="0" smtClean="0"/>
            </a:br>
            <a:r>
              <a:rPr lang="en-US" altLang="en-US" sz="3800" dirty="0" smtClean="0"/>
              <a:t>Section </a:t>
            </a:r>
            <a:r>
              <a:rPr lang="en-US" altLang="en-US" sz="3800" dirty="0" smtClean="0"/>
              <a:t>7.12</a:t>
            </a:r>
            <a:endParaRPr lang="en-US" altLang="en-US" sz="38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7177"/>
            <a:ext cx="7772400" cy="1831258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Ionization energy</a:t>
            </a:r>
            <a:r>
              <a:rPr lang="en-US" altLang="en-US" sz="2800" dirty="0" smtClean="0"/>
              <a:t> is defined as the amount of energy required to remove an electron from a neutral atom (in the gas phase)</a:t>
            </a:r>
          </a:p>
          <a:p>
            <a:pPr lvl="1" eaLnBrk="1" hangingPunct="1"/>
            <a:r>
              <a:rPr lang="en-US" altLang="en-US" sz="2400" dirty="0" smtClean="0"/>
              <a:t>Ex:  Na(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)  </a:t>
            </a:r>
            <a:r>
              <a:rPr lang="en-US" altLang="en-US" sz="2400" dirty="0" smtClean="0">
                <a:sym typeface="Symbol" panose="05050102010706020507" pitchFamily="18" charset="2"/>
              </a:rPr>
              <a:t>  Na</a:t>
            </a:r>
            <a:r>
              <a:rPr lang="en-US" altLang="en-US" sz="2400" baseline="30000" dirty="0" smtClean="0">
                <a:sym typeface="Symbol" panose="05050102010706020507" pitchFamily="18" charset="2"/>
              </a:rPr>
              <a:t>+</a:t>
            </a:r>
            <a:r>
              <a:rPr lang="en-US" altLang="en-US" sz="2400" dirty="0" smtClean="0">
                <a:sym typeface="Symbol" panose="05050102010706020507" pitchFamily="18" charset="2"/>
              </a:rPr>
              <a:t>(</a:t>
            </a:r>
            <a:r>
              <a:rPr lang="en-US" altLang="en-US" sz="2400" i="1" dirty="0" smtClean="0">
                <a:sym typeface="Symbol" panose="05050102010706020507" pitchFamily="18" charset="2"/>
              </a:rPr>
              <a:t>g</a:t>
            </a:r>
            <a:r>
              <a:rPr lang="en-US" altLang="en-US" sz="2400" dirty="0" smtClean="0">
                <a:sym typeface="Symbol" panose="05050102010706020507" pitchFamily="18" charset="2"/>
              </a:rPr>
              <a:t>) + </a:t>
            </a:r>
            <a:r>
              <a:rPr lang="en-US" altLang="en-US" sz="2400" i="1" dirty="0" smtClean="0">
                <a:sym typeface="Symbol" panose="05050102010706020507" pitchFamily="18" charset="2"/>
              </a:rPr>
              <a:t>e</a:t>
            </a:r>
            <a:r>
              <a:rPr lang="en-US" altLang="en-US" sz="2400" baseline="30000" dirty="0" smtClean="0">
                <a:sym typeface="Symbol" panose="05050102010706020507" pitchFamily="18" charset="2"/>
              </a:rPr>
              <a:t>-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pPr eaLnBrk="1" hangingPunct="1"/>
            <a:endParaRPr lang="en-US" altLang="en-US" dirty="0" smtClean="0">
              <a:sym typeface="Symbol" panose="05050102010706020507" pitchFamily="18" charset="2"/>
            </a:endParaRPr>
          </a:p>
        </p:txBody>
      </p:sp>
      <p:pic>
        <p:nvPicPr>
          <p:cNvPr id="32772" name="Picture 4" descr="07_T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562350"/>
            <a:ext cx="82835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7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Between Frequency and Wavelength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351712" cy="2859087"/>
          </a:xfrm>
        </p:spPr>
        <p:txBody>
          <a:bodyPr/>
          <a:lstStyle/>
          <a:p>
            <a:r>
              <a:rPr lang="en-US" sz="2800"/>
              <a:t>There is an inverse relationship between these two properties of electromagnetic radiation</a:t>
            </a:r>
          </a:p>
          <a:p>
            <a:pPr lvl="1"/>
            <a:r>
              <a:rPr lang="en-US" sz="2400"/>
              <a:t>High frequency = low or short wavelength and vice versa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0" y="4572000"/>
          <a:ext cx="29718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419040" imgH="177480" progId="Equation.3">
                  <p:embed/>
                </p:oleObj>
              </mc:Choice>
              <mc:Fallback>
                <p:oleObj name="Equation" r:id="rId3" imgW="4190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2971800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Periodic Trends in Ionization Energy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1544" y="1757523"/>
            <a:ext cx="7772400" cy="195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Ionization energy typically </a:t>
            </a:r>
            <a:r>
              <a:rPr lang="en-US" altLang="en-US" sz="2800" i="1" dirty="0" smtClean="0"/>
              <a:t>increases</a:t>
            </a:r>
            <a:r>
              <a:rPr lang="en-US" altLang="en-US" sz="2800" dirty="0" smtClean="0"/>
              <a:t> with increasing atomic number (left to right) w/ alkali metals always having the lowest and </a:t>
            </a:r>
            <a:r>
              <a:rPr lang="en-US" altLang="en-US" sz="2800" i="1" dirty="0" smtClean="0"/>
              <a:t>decreases</a:t>
            </a:r>
            <a:r>
              <a:rPr lang="en-US" altLang="en-US" sz="2800" dirty="0" smtClean="0"/>
              <a:t> from top to bottom: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3796" name="Picture 4" descr="07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56" y="3463925"/>
            <a:ext cx="39465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08013" y="4429125"/>
            <a:ext cx="37671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Trend in Ionization Energy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follows the trend in Atomic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Radius only in reverse</a:t>
            </a:r>
          </a:p>
        </p:txBody>
      </p:sp>
    </p:spTree>
    <p:extLst>
      <p:ext uri="{BB962C8B-B14F-4D97-AF65-F5344CB8AC3E}">
        <p14:creationId xmlns:p14="http://schemas.microsoft.com/office/powerpoint/2010/main" val="21779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/>
              <a:t>Electron Affinity</a:t>
            </a:r>
            <a:br>
              <a:rPr lang="en-US" altLang="en-US" sz="3800" dirty="0" smtClean="0"/>
            </a:br>
            <a:r>
              <a:rPr lang="en-US" altLang="en-US" sz="3800" dirty="0" smtClean="0"/>
              <a:t>Section </a:t>
            </a:r>
            <a:r>
              <a:rPr lang="en-US" altLang="en-US" sz="3800" dirty="0" smtClean="0"/>
              <a:t>7.12</a:t>
            </a:r>
            <a:endParaRPr lang="en-US" altLang="en-US" sz="38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619" y="2017713"/>
            <a:ext cx="8522469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Electron affinity </a:t>
            </a:r>
            <a:r>
              <a:rPr lang="en-US" altLang="en-US" dirty="0" smtClean="0"/>
              <a:t>is essentially a measure of an element's desire to add an electron (formation of an anion)</a:t>
            </a:r>
          </a:p>
          <a:p>
            <a:pPr lvl="1" eaLnBrk="1" hangingPunct="1"/>
            <a:r>
              <a:rPr lang="en-US" altLang="en-US" dirty="0" smtClean="0"/>
              <a:t>Ex:  Cl(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) + </a:t>
            </a:r>
            <a:r>
              <a:rPr lang="en-US" altLang="en-US" i="1" dirty="0" smtClean="0"/>
              <a:t>e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  </a:t>
            </a:r>
            <a:r>
              <a:rPr lang="en-US" altLang="en-US" dirty="0" smtClean="0">
                <a:sym typeface="Symbol" panose="05050102010706020507" pitchFamily="18" charset="2"/>
              </a:rPr>
              <a:t>  Cl</a:t>
            </a:r>
            <a:r>
              <a:rPr lang="en-US" altLang="en-US" baseline="30000" dirty="0" smtClean="0">
                <a:sym typeface="Symbol" panose="05050102010706020507" pitchFamily="18" charset="2"/>
              </a:rPr>
              <a:t>-</a:t>
            </a:r>
            <a:r>
              <a:rPr lang="en-US" altLang="en-US" dirty="0" smtClean="0">
                <a:sym typeface="Symbol" panose="05050102010706020507" pitchFamily="18" charset="2"/>
              </a:rPr>
              <a:t>(</a:t>
            </a:r>
            <a:r>
              <a:rPr lang="en-US" altLang="en-US" i="1" dirty="0" smtClean="0">
                <a:sym typeface="Symbol" panose="05050102010706020507" pitchFamily="18" charset="2"/>
              </a:rPr>
              <a:t>g</a:t>
            </a:r>
            <a:r>
              <a:rPr lang="en-US" altLang="en-US" dirty="0" smtClean="0">
                <a:sym typeface="Symbol" panose="05050102010706020507" pitchFamily="18" charset="2"/>
              </a:rPr>
              <a:t>)	E = -349 kJ/</a:t>
            </a:r>
            <a:r>
              <a:rPr lang="en-US" altLang="en-US" dirty="0" err="1" smtClean="0">
                <a:sym typeface="Symbol" panose="05050102010706020507" pitchFamily="18" charset="2"/>
              </a:rPr>
              <a:t>mol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 eaLnBrk="1" hangingPunct="1"/>
            <a:endParaRPr lang="en-US" altLang="en-US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dirty="0" smtClean="0">
                <a:sym typeface="Symbol" panose="05050102010706020507" pitchFamily="18" charset="2"/>
              </a:rPr>
              <a:t>Periodic trends for electron affinity are not as clearly defined as those for ionization energy</a:t>
            </a:r>
          </a:p>
        </p:txBody>
      </p:sp>
    </p:spTree>
    <p:extLst>
      <p:ext uri="{BB962C8B-B14F-4D97-AF65-F5344CB8AC3E}">
        <p14:creationId xmlns:p14="http://schemas.microsoft.com/office/powerpoint/2010/main" val="18228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Confirming Electronic Structure with Photoelectron Spectroscopy (PES)</a:t>
            </a:r>
            <a:endParaRPr lang="en-US" sz="3600" dirty="0"/>
          </a:p>
        </p:txBody>
      </p:sp>
      <p:pic>
        <p:nvPicPr>
          <p:cNvPr id="35842" name="Picture 2" descr="http://bilenmg.files.wordpress.com/2011/02/350px-syste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90" y="3976693"/>
            <a:ext cx="4382136" cy="27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118" y="1811973"/>
            <a:ext cx="7492682" cy="2074227"/>
          </a:xfrm>
        </p:spPr>
        <p:txBody>
          <a:bodyPr/>
          <a:lstStyle/>
          <a:p>
            <a:r>
              <a:rPr lang="en-US" sz="2800" dirty="0" smtClean="0"/>
              <a:t>Photoelectron spectroscopy is a technique that can be used to verify electronic structures by directly measuring the amount of energy required to remove each electron from an atom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47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2119947"/>
          </a:xfrm>
        </p:spPr>
        <p:txBody>
          <a:bodyPr/>
          <a:lstStyle/>
          <a:p>
            <a:r>
              <a:rPr lang="en-US" sz="2800" dirty="0" err="1" smtClean="0"/>
              <a:t>PES</a:t>
            </a:r>
            <a:r>
              <a:rPr lang="en-US" sz="2800" dirty="0" smtClean="0"/>
              <a:t> spectra provide information regarding the amount of energy necessary to remove all electrons from an atom: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203980"/>
              </p:ext>
            </p:extLst>
          </p:nvPr>
        </p:nvGraphicFramePr>
        <p:xfrm>
          <a:off x="949166" y="3566161"/>
          <a:ext cx="7634764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refer to the interactive Excel spreadsheet in the Dropbox folder for practice regarding photoelectron spectroscopy</a:t>
            </a:r>
          </a:p>
          <a:p>
            <a:pPr lvl="1"/>
            <a:r>
              <a:rPr lang="en-US" dirty="0" smtClean="0"/>
              <a:t>It is important!!!!!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22494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If the wavelength of the second wave is 324.7 nm, what would be the frequency of this wave?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smtClean="0"/>
              <a:t>Interactive Example 7.2  </a:t>
            </a:r>
            <a:r>
              <a:rPr lang="en-US" dirty="0"/>
              <a:t>(Pg. </a:t>
            </a:r>
            <a:r>
              <a:rPr lang="en-US" dirty="0" smtClean="0"/>
              <a:t>253)</a:t>
            </a:r>
            <a:endParaRPr lang="en-US" dirty="0"/>
          </a:p>
        </p:txBody>
      </p:sp>
      <p:pic>
        <p:nvPicPr>
          <p:cNvPr id="12295" name="Picture 7" descr="06_05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495800"/>
            <a:ext cx="3124200" cy="183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Evolving Atomic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371657"/>
          </a:xfrm>
        </p:spPr>
        <p:txBody>
          <a:bodyPr/>
          <a:lstStyle/>
          <a:p>
            <a:r>
              <a:rPr lang="en-US" dirty="0" smtClean="0"/>
              <a:t>Democritus Model</a:t>
            </a:r>
          </a:p>
          <a:p>
            <a:r>
              <a:rPr lang="en-US" dirty="0" smtClean="0"/>
              <a:t>Thomson “Plum Pudding” Model</a:t>
            </a:r>
          </a:p>
          <a:p>
            <a:pPr lvl="1"/>
            <a:r>
              <a:rPr lang="en-US" dirty="0" smtClean="0"/>
              <a:t>Electrons present no nucleus</a:t>
            </a:r>
          </a:p>
          <a:p>
            <a:r>
              <a:rPr lang="en-US" dirty="0" smtClean="0"/>
              <a:t>Rutherford model</a:t>
            </a:r>
          </a:p>
          <a:p>
            <a:pPr lvl="1"/>
            <a:r>
              <a:rPr lang="en-US" dirty="0" smtClean="0"/>
              <a:t>Electrons and nucleus present but proton and neutron not discovered yet</a:t>
            </a:r>
          </a:p>
          <a:p>
            <a:pPr marL="0" indent="0">
              <a:buNone/>
            </a:pPr>
            <a:r>
              <a:rPr lang="en-US" i="1" dirty="0" smtClean="0"/>
              <a:t>**Each model revised based on experimentation and data analysis**</a:t>
            </a:r>
          </a:p>
        </p:txBody>
      </p:sp>
    </p:spTree>
    <p:extLst>
      <p:ext uri="{BB962C8B-B14F-4D97-AF65-F5344CB8AC3E}">
        <p14:creationId xmlns:p14="http://schemas.microsoft.com/office/powerpoint/2010/main" val="33540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the Quantum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7912" cy="2935287"/>
          </a:xfrm>
        </p:spPr>
        <p:txBody>
          <a:bodyPr/>
          <a:lstStyle/>
          <a:p>
            <a:r>
              <a:rPr lang="en-US" sz="2800"/>
              <a:t>In 1900 Max Planck put forth his idea of "quantized energy"</a:t>
            </a:r>
          </a:p>
          <a:p>
            <a:pPr lvl="1"/>
            <a:r>
              <a:rPr lang="en-US" sz="2400"/>
              <a:t>Theorized that energy could only be absorbed or released in tiny discreet intervals known as quanta</a:t>
            </a:r>
          </a:p>
          <a:p>
            <a:pPr lvl="1"/>
            <a:r>
              <a:rPr lang="en-US" sz="2400"/>
              <a:t>Think of it as a staircase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1400" y="5181600"/>
          <a:ext cx="2057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3" imgW="457200" imgH="177480" progId="Equation.DSMT4">
                  <p:embed/>
                </p:oleObj>
              </mc:Choice>
              <mc:Fallback>
                <p:oleObj name="Equation" r:id="rId3" imgW="45720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2057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of Einstein's Theory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846637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/>
              <a:t>(a.) The threshold frequency that can dislodge an electron from metallic sodium is 5.51 </a:t>
            </a:r>
            <a:r>
              <a:rPr lang="en-US" dirty="0">
                <a:sym typeface="Symbol" pitchFamily="18" charset="2"/>
              </a:rPr>
              <a:t> 10</a:t>
            </a:r>
            <a:r>
              <a:rPr lang="en-US" baseline="30000" dirty="0">
                <a:sym typeface="Symbol" pitchFamily="18" charset="2"/>
              </a:rPr>
              <a:t>14</a:t>
            </a:r>
            <a:r>
              <a:rPr lang="en-US" dirty="0">
                <a:sym typeface="Symbol" pitchFamily="18" charset="2"/>
              </a:rPr>
              <a:t> Hz.  What is the energy of this photon?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(b.) What is the energy, in Joules, of a photon with a wavelength of 430.0 nm?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35688" y="2017713"/>
            <a:ext cx="2819400" cy="4114800"/>
          </a:xfrm>
        </p:spPr>
        <p:txBody>
          <a:bodyPr/>
          <a:lstStyle/>
          <a:p>
            <a:r>
              <a:rPr lang="en-US" dirty="0"/>
              <a:t>See Interactive Example </a:t>
            </a:r>
            <a:r>
              <a:rPr lang="en-US" dirty="0" smtClean="0"/>
              <a:t>7.2 </a:t>
            </a:r>
            <a:r>
              <a:rPr lang="en-US" dirty="0"/>
              <a:t>(Pg. </a:t>
            </a:r>
            <a:r>
              <a:rPr lang="en-US" dirty="0" smtClean="0"/>
              <a:t>255)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615" y="452283"/>
            <a:ext cx="7793037" cy="860323"/>
          </a:xfrm>
        </p:spPr>
        <p:txBody>
          <a:bodyPr/>
          <a:lstStyle/>
          <a:p>
            <a:r>
              <a:rPr lang="en-US" dirty="0" smtClean="0"/>
              <a:t>Section 7.4  The Bohr Model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2287588"/>
            <a:ext cx="3978275" cy="4570412"/>
          </a:xfrm>
        </p:spPr>
        <p:txBody>
          <a:bodyPr/>
          <a:lstStyle/>
          <a:p>
            <a:r>
              <a:rPr lang="en-US" sz="2800" dirty="0"/>
              <a:t>Based on this </a:t>
            </a:r>
            <a:r>
              <a:rPr lang="en-US" sz="2800" dirty="0" smtClean="0"/>
              <a:t>idea of quantized energy </a:t>
            </a:r>
            <a:r>
              <a:rPr lang="en-US" sz="2800" dirty="0"/>
              <a:t>Bohr put forth his new model of the atom which could be viewed as a "microscopic solar system"</a:t>
            </a:r>
          </a:p>
        </p:txBody>
      </p:sp>
      <p:pic>
        <p:nvPicPr>
          <p:cNvPr id="30724" name="Picture 4" descr="Bohr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363" y="1871663"/>
            <a:ext cx="4252912" cy="4024312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44763" y="6035675"/>
            <a:ext cx="4664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Question:  Why doesn't the electron spiral into the nucleus?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QuestionMaster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441</TotalTime>
  <Words>1386</Words>
  <Application>Microsoft Office PowerPoint</Application>
  <PresentationFormat>On-screen Show (4:3)</PresentationFormat>
  <Paragraphs>151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Symbol</vt:lpstr>
      <vt:lpstr>Tahoma</vt:lpstr>
      <vt:lpstr>Times New Roman</vt:lpstr>
      <vt:lpstr>Wingdings</vt:lpstr>
      <vt:lpstr>Blends</vt:lpstr>
      <vt:lpstr>iRespondGraphMaster</vt:lpstr>
      <vt:lpstr>iRespondQuestionMaster</vt:lpstr>
      <vt:lpstr>Equation</vt:lpstr>
      <vt:lpstr>Atomic Structure and Periodicity</vt:lpstr>
      <vt:lpstr>The Wave Nature of Light</vt:lpstr>
      <vt:lpstr>Section 7.1  Electromagnetic Radiation</vt:lpstr>
      <vt:lpstr>Relationship Between Frequency and Wavelength</vt:lpstr>
      <vt:lpstr>Examples</vt:lpstr>
      <vt:lpstr>The Evolving Atomic Model</vt:lpstr>
      <vt:lpstr>Introducing the Quantum</vt:lpstr>
      <vt:lpstr>Application of Einstein's Theory</vt:lpstr>
      <vt:lpstr>Section 7.4  The Bohr Model</vt:lpstr>
      <vt:lpstr>Bohr's Model of the Atom and Quantized States</vt:lpstr>
      <vt:lpstr>The Atomic Spectrum of Hydrogen  Section 7.3</vt:lpstr>
      <vt:lpstr>Emission Spectrum of Hydrogen</vt:lpstr>
      <vt:lpstr>The Photoelectric Effect</vt:lpstr>
      <vt:lpstr>Photoelectric Effect (cont.)</vt:lpstr>
      <vt:lpstr>Dual Nature of Light</vt:lpstr>
      <vt:lpstr>The Wave Behavior of Matter</vt:lpstr>
      <vt:lpstr>Proof of Wavelike Properties of Matter (Just for Fun)</vt:lpstr>
      <vt:lpstr>Electrons As Waves Around the Nucleus</vt:lpstr>
      <vt:lpstr>Werner Heisenberg and the Uncertainty Principle</vt:lpstr>
      <vt:lpstr>Electrons Behaving as Waves</vt:lpstr>
      <vt:lpstr>Schrödinger and the Wave Function</vt:lpstr>
      <vt:lpstr>Probability Density</vt:lpstr>
      <vt:lpstr>Representation of Orbitals (s Orbitals)</vt:lpstr>
      <vt:lpstr>p Orbitals</vt:lpstr>
      <vt:lpstr>d and f Orbitals</vt:lpstr>
      <vt:lpstr>f Orbitals</vt:lpstr>
      <vt:lpstr>Section 7.11  The Aufbau Principle and the Perioi</vt:lpstr>
      <vt:lpstr>Assigning Electron Configurations</vt:lpstr>
      <vt:lpstr>Electron Spin</vt:lpstr>
      <vt:lpstr>Orbital Diagrams</vt:lpstr>
      <vt:lpstr>Electron Arrangement and the Periodic Table</vt:lpstr>
      <vt:lpstr>Predicting Valence Electrons Using the Periodic Table</vt:lpstr>
      <vt:lpstr>Effective Nuclear Charge</vt:lpstr>
      <vt:lpstr>Effective Nuclear Charge and Periodic Trends</vt:lpstr>
      <vt:lpstr>Atomic and Ionic Radii Section 7.12</vt:lpstr>
      <vt:lpstr>Periodic Trends for Atomic and Ionic Radii</vt:lpstr>
      <vt:lpstr>Periodic Trends in Ionic Radii</vt:lpstr>
      <vt:lpstr>Isoelectronic Species</vt:lpstr>
      <vt:lpstr>Ionization Energy Section 7.12</vt:lpstr>
      <vt:lpstr>Periodic Trends in Ionization Energy</vt:lpstr>
      <vt:lpstr>Electron Affinity Section 7.12</vt:lpstr>
      <vt:lpstr>Confirming Electronic Structure with Photoelectron Spectroscopy (PES)</vt:lpstr>
      <vt:lpstr>PES Spectra</vt:lpstr>
      <vt:lpstr>Demonstration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Structure of Atoms</dc:title>
  <dc:creator>Cobb County School District</dc:creator>
  <cp:lastModifiedBy>John Cody</cp:lastModifiedBy>
  <cp:revision>23</cp:revision>
  <cp:lastPrinted>2014-09-02T17:42:06Z</cp:lastPrinted>
  <dcterms:created xsi:type="dcterms:W3CDTF">2009-01-28T18:20:36Z</dcterms:created>
  <dcterms:modified xsi:type="dcterms:W3CDTF">2018-08-27T13:35:43Z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