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D9A81-82B3-4C13-B528-DC5C976E3148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6AFE0-B54A-457E-B0E6-31FFBCACA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82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D9A81-82B3-4C13-B528-DC5C976E3148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6AFE0-B54A-457E-B0E6-31FFBCACA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84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D9A81-82B3-4C13-B528-DC5C976E3148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6AFE0-B54A-457E-B0E6-31FFBCACA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15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D9A81-82B3-4C13-B528-DC5C976E3148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6AFE0-B54A-457E-B0E6-31FFBCACA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76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D9A81-82B3-4C13-B528-DC5C976E3148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6AFE0-B54A-457E-B0E6-31FFBCACA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01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D9A81-82B3-4C13-B528-DC5C976E3148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6AFE0-B54A-457E-B0E6-31FFBCACA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67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D9A81-82B3-4C13-B528-DC5C976E3148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6AFE0-B54A-457E-B0E6-31FFBCACA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88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D9A81-82B3-4C13-B528-DC5C976E3148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6AFE0-B54A-457E-B0E6-31FFBCACA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9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D9A81-82B3-4C13-B528-DC5C976E3148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6AFE0-B54A-457E-B0E6-31FFBCACA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49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D9A81-82B3-4C13-B528-DC5C976E3148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6AFE0-B54A-457E-B0E6-31FFBCACA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549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D9A81-82B3-4C13-B528-DC5C976E3148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6AFE0-B54A-457E-B0E6-31FFBCACA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65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D9A81-82B3-4C13-B528-DC5C976E3148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6AFE0-B54A-457E-B0E6-31FFBCACA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Forms of Energy:  The First Law of Thermodynamics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70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Enthalpy and the Open System Energy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term that occurs in the open system energy balance is change in enthalpy, </a:t>
            </a:r>
            <a:r>
              <a:rPr lang="en-US" dirty="0" smtClean="0">
                <a:sym typeface="Symbol" panose="05050102010706020507" pitchFamily="18" charset="2"/>
              </a:rPr>
              <a:t>H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In terms of specific properties: </a:t>
            </a:r>
            <a:r>
              <a:rPr lang="en-US" dirty="0" smtClean="0">
                <a:latin typeface="Calibri" panose="020F0502020204030204" pitchFamily="34" charset="0"/>
                <a:sym typeface="Symbol" panose="05050102010706020507" pitchFamily="18" charset="2"/>
              </a:rPr>
              <a:t>Ĥ = Û + PV</a:t>
            </a:r>
          </a:p>
          <a:p>
            <a:pPr lvl="1"/>
            <a:endParaRPr lang="en-US" dirty="0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r>
              <a:rPr lang="en-US" dirty="0" smtClean="0">
                <a:latin typeface="Calibri" panose="020F0502020204030204" pitchFamily="34" charset="0"/>
                <a:sym typeface="Symbol" panose="05050102010706020507" pitchFamily="18" charset="2"/>
              </a:rPr>
              <a:t>Example:  The specific internal energy of helium at 300 K and 1 </a:t>
            </a:r>
            <a:r>
              <a:rPr lang="en-US" dirty="0" err="1" smtClean="0">
                <a:latin typeface="Calibri" panose="020F0502020204030204" pitchFamily="34" charset="0"/>
                <a:sym typeface="Symbol" panose="05050102010706020507" pitchFamily="18" charset="2"/>
              </a:rPr>
              <a:t>atm</a:t>
            </a:r>
            <a:r>
              <a:rPr lang="en-US" dirty="0" smtClean="0">
                <a:latin typeface="Calibri" panose="020F0502020204030204" pitchFamily="34" charset="0"/>
                <a:sym typeface="Symbol" panose="05050102010706020507" pitchFamily="18" charset="2"/>
              </a:rPr>
              <a:t> is 3800 J/</a:t>
            </a:r>
            <a:r>
              <a:rPr lang="en-US" dirty="0" err="1" smtClean="0">
                <a:latin typeface="Calibri" panose="020F0502020204030204" pitchFamily="34" charset="0"/>
                <a:sym typeface="Symbol" panose="05050102010706020507" pitchFamily="18" charset="2"/>
              </a:rPr>
              <a:t>mol</a:t>
            </a:r>
            <a:r>
              <a:rPr lang="en-US" dirty="0" smtClean="0">
                <a:latin typeface="Calibri" panose="020F0502020204030204" pitchFamily="34" charset="0"/>
                <a:sym typeface="Symbol" panose="05050102010706020507" pitchFamily="18" charset="2"/>
              </a:rPr>
              <a:t>, and the specific molar volume at the same temperature and pressure is 24.63 L/mol.  Calculate the specific enthalpy of helium at this temperature and pressure, and the rate at which enthalpy is transported by a stream of helium at 300 K and 1 </a:t>
            </a:r>
            <a:r>
              <a:rPr lang="en-US" dirty="0" err="1" smtClean="0">
                <a:latin typeface="Calibri" panose="020F0502020204030204" pitchFamily="34" charset="0"/>
                <a:sym typeface="Symbol" panose="05050102010706020507" pitchFamily="18" charset="2"/>
              </a:rPr>
              <a:t>atm</a:t>
            </a:r>
            <a:r>
              <a:rPr lang="en-US" dirty="0" smtClean="0">
                <a:latin typeface="Calibri" panose="020F0502020204030204" pitchFamily="34" charset="0"/>
                <a:sym typeface="Symbol" panose="05050102010706020507" pitchFamily="18" charset="2"/>
              </a:rPr>
              <a:t> with a molar flow rate of 250 </a:t>
            </a:r>
            <a:r>
              <a:rPr lang="en-US" dirty="0" err="1" smtClean="0">
                <a:latin typeface="Calibri" panose="020F0502020204030204" pitchFamily="34" charset="0"/>
                <a:sym typeface="Symbol" panose="05050102010706020507" pitchFamily="18" charset="2"/>
              </a:rPr>
              <a:t>kmol</a:t>
            </a:r>
            <a:r>
              <a:rPr lang="en-US" dirty="0" smtClean="0">
                <a:latin typeface="Calibri" panose="020F0502020204030204" pitchFamily="34" charset="0"/>
                <a:sym typeface="Symbol" panose="05050102010706020507" pitchFamily="18" charset="2"/>
              </a:rPr>
              <a:t>/hr.</a:t>
            </a:r>
            <a:endParaRPr lang="en-US" dirty="0" smtClean="0">
              <a:sym typeface="Symbol" panose="05050102010706020507" pitchFamily="18" charset="2"/>
            </a:endParaRPr>
          </a:p>
          <a:p>
            <a:pPr marL="457200" lvl="1" indent="0" algn="ctr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878168" y="2206355"/>
            <a:ext cx="66675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76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7.5—Tables of Thermodynamic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previous example the </a:t>
            </a:r>
            <a:r>
              <a:rPr lang="en-US" dirty="0" smtClean="0">
                <a:latin typeface="Calibri" panose="020F0502020204030204" pitchFamily="34" charset="0"/>
                <a:sym typeface="Symbol" panose="05050102010706020507" pitchFamily="18" charset="2"/>
              </a:rPr>
              <a:t>Û and V were given; however, this is a very unlikely scenario.  Most of the times these values will need to be determined using a table of values</a:t>
            </a:r>
            <a:endParaRPr lang="en-US" dirty="0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 lvl="1"/>
            <a:r>
              <a:rPr lang="en-US" dirty="0" smtClean="0">
                <a:latin typeface="Calibri" panose="020F0502020204030204" pitchFamily="34" charset="0"/>
                <a:sym typeface="Symbol" panose="05050102010706020507" pitchFamily="18" charset="2"/>
              </a:rPr>
              <a:t>Much like using a table to determine G, H, or S</a:t>
            </a:r>
          </a:p>
          <a:p>
            <a:r>
              <a:rPr lang="en-US" dirty="0" smtClean="0">
                <a:latin typeface="Calibri" panose="020F0502020204030204" pitchFamily="34" charset="0"/>
                <a:sym typeface="Symbol" panose="05050102010706020507" pitchFamily="18" charset="2"/>
              </a:rPr>
              <a:t>The tables take advantage of the fact that Ĥ and Û are state properties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  <a:sym typeface="Symbol" panose="05050102010706020507" pitchFamily="18" charset="2"/>
              </a:rPr>
              <a:t>The tables can be found in Tables B.5 through B.8 in the back of </a:t>
            </a:r>
            <a:r>
              <a:rPr lang="en-US" smtClean="0">
                <a:latin typeface="Calibri" panose="020F0502020204030204" pitchFamily="34" charset="0"/>
                <a:sym typeface="Symbol" panose="05050102010706020507" pitchFamily="18" charset="2"/>
              </a:rPr>
              <a:t>the textbook</a:t>
            </a:r>
            <a:endParaRPr lang="en-US" dirty="0" smtClean="0"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r>
              <a:rPr lang="en-US" dirty="0" smtClean="0">
                <a:latin typeface="Calibri" panose="020F0502020204030204" pitchFamily="34" charset="0"/>
                <a:sym typeface="Symbol" panose="05050102010706020507" pitchFamily="18" charset="2"/>
              </a:rPr>
              <a:t>All of these values rely on a reference state for their determination</a:t>
            </a:r>
          </a:p>
          <a:p>
            <a:r>
              <a:rPr lang="en-US" dirty="0" smtClean="0">
                <a:latin typeface="Calibri" panose="020F0502020204030204" pitchFamily="34" charset="0"/>
                <a:sym typeface="Symbol" panose="05050102010706020507" pitchFamily="18" charset="2"/>
              </a:rPr>
              <a:t>What is the reference state for </a:t>
            </a:r>
            <a:r>
              <a:rPr lang="en-US" dirty="0">
                <a:latin typeface="Calibri" panose="020F0502020204030204" pitchFamily="34" charset="0"/>
                <a:sym typeface="Symbol" panose="05050102010706020507" pitchFamily="18" charset="2"/>
              </a:rPr>
              <a:t></a:t>
            </a:r>
            <a:r>
              <a:rPr lang="en-US" dirty="0" smtClean="0">
                <a:latin typeface="Calibri" panose="020F0502020204030204" pitchFamily="34" charset="0"/>
                <a:sym typeface="Symbol" panose="05050102010706020507" pitchFamily="18" charset="2"/>
              </a:rPr>
              <a:t>H values from AP </a:t>
            </a:r>
            <a:r>
              <a:rPr lang="en-US" dirty="0" err="1" smtClean="0">
                <a:latin typeface="Calibri" panose="020F0502020204030204" pitchFamily="34" charset="0"/>
                <a:sym typeface="Symbol" panose="05050102010706020507" pitchFamily="18" charset="2"/>
              </a:rPr>
              <a:t>Chem</a:t>
            </a:r>
            <a:r>
              <a:rPr lang="en-US" dirty="0" smtClean="0">
                <a:latin typeface="Calibri" panose="020F0502020204030204" pitchFamily="34" charset="0"/>
                <a:sym typeface="Symbol" panose="05050102010706020507" pitchFamily="18" charset="2"/>
              </a:rPr>
              <a:t>?</a:t>
            </a:r>
          </a:p>
          <a:p>
            <a:endParaRPr lang="en-US" dirty="0" smtClean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14146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7.1—Forms of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total energy of a system is defined as the sum of:</a:t>
            </a:r>
          </a:p>
          <a:p>
            <a:pPr lvl="1"/>
            <a:r>
              <a:rPr lang="en-US" dirty="0" smtClean="0"/>
              <a:t>Kinetic energy</a:t>
            </a:r>
          </a:p>
          <a:p>
            <a:pPr lvl="2"/>
            <a:r>
              <a:rPr lang="en-US" dirty="0" smtClean="0"/>
              <a:t>Energy due to translational motion</a:t>
            </a:r>
          </a:p>
          <a:p>
            <a:pPr lvl="2"/>
            <a:r>
              <a:rPr lang="en-US" dirty="0" smtClean="0"/>
              <a:t>Typically negligible because the operation itself would have to be in motion </a:t>
            </a:r>
          </a:p>
          <a:p>
            <a:pPr lvl="1"/>
            <a:r>
              <a:rPr lang="en-US" dirty="0" smtClean="0"/>
              <a:t>Potential energy</a:t>
            </a:r>
          </a:p>
          <a:p>
            <a:pPr lvl="2"/>
            <a:r>
              <a:rPr lang="en-US" dirty="0" smtClean="0"/>
              <a:t>Energy due to height or position</a:t>
            </a:r>
          </a:p>
          <a:p>
            <a:pPr lvl="1"/>
            <a:r>
              <a:rPr lang="en-US" dirty="0" smtClean="0"/>
              <a:t>Internal energy</a:t>
            </a:r>
          </a:p>
          <a:p>
            <a:pPr lvl="2"/>
            <a:r>
              <a:rPr lang="en-US" dirty="0" smtClean="0"/>
              <a:t>Energy contained within the system</a:t>
            </a:r>
          </a:p>
          <a:p>
            <a:pPr lvl="3"/>
            <a:r>
              <a:rPr lang="en-US" dirty="0" smtClean="0"/>
              <a:t>e.g. kinetic energy of molecules, vibrational and rotational energy of molecules,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4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closed system is one in which no mass is transferred across its boundaries</a:t>
            </a:r>
          </a:p>
          <a:p>
            <a:r>
              <a:rPr lang="en-US" dirty="0" smtClean="0"/>
              <a:t>Energy can therefore be transferred between system and surroundings in two distinct ways:</a:t>
            </a:r>
          </a:p>
          <a:p>
            <a:pPr lvl="1"/>
            <a:r>
              <a:rPr lang="en-US" dirty="0" smtClean="0"/>
              <a:t>Heat</a:t>
            </a:r>
          </a:p>
          <a:p>
            <a:pPr lvl="2"/>
            <a:r>
              <a:rPr lang="en-US" dirty="0" smtClean="0"/>
              <a:t>Result of a temperature gradient</a:t>
            </a:r>
          </a:p>
          <a:p>
            <a:pPr lvl="2"/>
            <a:r>
              <a:rPr lang="en-US" i="1" dirty="0" smtClean="0"/>
              <a:t>Defined as positive when transferred </a:t>
            </a:r>
            <a:r>
              <a:rPr lang="en-US" b="1" i="1" dirty="0" smtClean="0">
                <a:solidFill>
                  <a:srgbClr val="FF0000"/>
                </a:solidFill>
              </a:rPr>
              <a:t>to</a:t>
            </a:r>
            <a:r>
              <a:rPr lang="en-US" i="1" dirty="0" smtClean="0"/>
              <a:t> system </a:t>
            </a:r>
            <a:r>
              <a:rPr lang="en-US" b="1" i="1" dirty="0" smtClean="0">
                <a:solidFill>
                  <a:srgbClr val="FF0000"/>
                </a:solidFill>
              </a:rPr>
              <a:t>from</a:t>
            </a:r>
            <a:r>
              <a:rPr lang="en-US" i="1" dirty="0" smtClean="0"/>
              <a:t> the surroundings</a:t>
            </a:r>
            <a:endParaRPr lang="en-US" dirty="0"/>
          </a:p>
          <a:p>
            <a:pPr lvl="1"/>
            <a:r>
              <a:rPr lang="en-US" dirty="0" smtClean="0"/>
              <a:t>Work</a:t>
            </a:r>
          </a:p>
          <a:p>
            <a:pPr lvl="2"/>
            <a:r>
              <a:rPr lang="en-US" dirty="0" smtClean="0"/>
              <a:t>Energy transferred in any other manner other than a temperature difference</a:t>
            </a:r>
          </a:p>
          <a:p>
            <a:pPr lvl="2"/>
            <a:r>
              <a:rPr lang="en-US" dirty="0" smtClean="0"/>
              <a:t>e.g. a moving piston, torque, voltage, etc.</a:t>
            </a:r>
          </a:p>
          <a:p>
            <a:pPr lvl="2"/>
            <a:r>
              <a:rPr lang="en-US" i="1" dirty="0" smtClean="0"/>
              <a:t>Defined as positive when it is done by the system on the surroundings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497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7.2—Kinetic and Potential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Kinetic energy is defined as:</a:t>
            </a:r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E</a:t>
            </a:r>
            <a:r>
              <a:rPr lang="en-US" baseline="-25000" dirty="0" err="1" smtClean="0"/>
              <a:t>k</a:t>
            </a:r>
            <a:r>
              <a:rPr lang="en-US" dirty="0" smtClean="0"/>
              <a:t> =  ½ mu</a:t>
            </a:r>
            <a:r>
              <a:rPr lang="en-US" baseline="30000" dirty="0" smtClean="0"/>
              <a:t>2</a:t>
            </a:r>
            <a:r>
              <a:rPr lang="en-US" dirty="0" smtClean="0"/>
              <a:t>   OR  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k</a:t>
            </a:r>
            <a:r>
              <a:rPr lang="en-US" dirty="0" smtClean="0"/>
              <a:t> =  ½ mu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dirty="0" smtClean="0"/>
              <a:t>Water is pumped from a storage tank through a tube of 3.00 cm inner diameter at the rate of 0.001 m</a:t>
            </a:r>
            <a:r>
              <a:rPr lang="en-US" baseline="30000" dirty="0" smtClean="0"/>
              <a:t>3</a:t>
            </a:r>
            <a:r>
              <a:rPr lang="en-US" dirty="0" smtClean="0"/>
              <a:t>/s.  What is the energy flow rate for this stream in J/s?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990975" y="3286125"/>
            <a:ext cx="66675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010149" y="3324225"/>
            <a:ext cx="66675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96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Potential energy is defined as:</a:t>
            </a:r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E</a:t>
            </a:r>
            <a:r>
              <a:rPr lang="en-US" baseline="-25000" dirty="0" smtClean="0"/>
              <a:t>p</a:t>
            </a:r>
            <a:r>
              <a:rPr lang="en-US" dirty="0" smtClean="0"/>
              <a:t> = </a:t>
            </a:r>
            <a:r>
              <a:rPr lang="en-US" dirty="0" err="1" smtClean="0"/>
              <a:t>mgz</a:t>
            </a:r>
            <a:r>
              <a:rPr lang="en-US" dirty="0" smtClean="0"/>
              <a:t>   OR E</a:t>
            </a:r>
            <a:r>
              <a:rPr lang="en-US" baseline="-25000" dirty="0" smtClean="0"/>
              <a:t>p</a:t>
            </a:r>
            <a:r>
              <a:rPr lang="en-US" dirty="0" smtClean="0"/>
              <a:t> = </a:t>
            </a:r>
            <a:r>
              <a:rPr lang="en-US" dirty="0" err="1" smtClean="0"/>
              <a:t>mgz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  <a:p>
            <a:pPr marL="0" indent="0">
              <a:buNone/>
            </a:pPr>
            <a:r>
              <a:rPr lang="en-US" dirty="0" smtClean="0"/>
              <a:t>Water is pumped from one reservoir to another 300 </a:t>
            </a:r>
            <a:r>
              <a:rPr lang="en-US" dirty="0" err="1" smtClean="0"/>
              <a:t>ft</a:t>
            </a:r>
            <a:r>
              <a:rPr lang="en-US" dirty="0" smtClean="0"/>
              <a:t> away.  The water level in the second reservoir is 40 </a:t>
            </a:r>
            <a:r>
              <a:rPr lang="en-US" dirty="0" err="1" smtClean="0"/>
              <a:t>ft</a:t>
            </a:r>
            <a:r>
              <a:rPr lang="en-US" dirty="0" smtClean="0"/>
              <a:t> above the water level of the first reservoir.  What is the increase in potential energy of the water in Btu?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867150" y="3305175"/>
            <a:ext cx="66675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533900" y="3305175"/>
            <a:ext cx="66675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170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Balances on Closed Process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2914291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a closed system process, 60 Btu of heat is added to the system, and the internal energy of the system increases by 220 Btu.  Calculate the work of the process.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52491" y="1825625"/>
            <a:ext cx="7601309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gas is contained in a cylinder fitted with a movable piston.  The initial gas temperature is 25 </a:t>
            </a:r>
            <a:r>
              <a:rPr lang="en-US" dirty="0" smtClean="0">
                <a:sym typeface="Symbol" panose="05050102010706020507" pitchFamily="18" charset="2"/>
              </a:rPr>
              <a:t>C.  The cylinder is placed in boiling water with the piston held in a fixed position.  Heat in the amount of 2.00 kcal is transferred to the gas, which equilibrates at 100 </a:t>
            </a:r>
            <a:r>
              <a:rPr lang="en-US" dirty="0">
                <a:sym typeface="Symbol" panose="05050102010706020507" pitchFamily="18" charset="2"/>
              </a:rPr>
              <a:t></a:t>
            </a:r>
            <a:r>
              <a:rPr lang="en-US" dirty="0" smtClean="0">
                <a:sym typeface="Symbol" panose="05050102010706020507" pitchFamily="18" charset="2"/>
              </a:rPr>
              <a:t>C (and a higher pressure).  </a:t>
            </a:r>
          </a:p>
          <a:p>
            <a:r>
              <a:rPr lang="en-US" dirty="0" smtClean="0">
                <a:sym typeface="Symbol" panose="05050102010706020507" pitchFamily="18" charset="2"/>
              </a:rPr>
              <a:t>The piston is then released, and the gas does 100 J of work in moving the piston to its new equilibrium position.  The final gas temperature is 100 </a:t>
            </a:r>
            <a:r>
              <a:rPr lang="en-US" dirty="0">
                <a:sym typeface="Symbol" panose="05050102010706020507" pitchFamily="18" charset="2"/>
              </a:rPr>
              <a:t></a:t>
            </a:r>
            <a:r>
              <a:rPr lang="en-US" dirty="0" smtClean="0">
                <a:sym typeface="Symbol" panose="05050102010706020507" pitchFamily="18" charset="2"/>
              </a:rPr>
              <a:t>C.  Write the energy balance equation for each of the two stages of the process and neglect the change in potential energy of the gas as the piston moves vertically.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352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7.4—Energy Balances on Open Systems at Steady State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these systems mass is crossing system boundaries at a certain flow rate; therefore, work must be done to accomplish this</a:t>
            </a:r>
          </a:p>
          <a:p>
            <a:r>
              <a:rPr lang="en-US" dirty="0" smtClean="0"/>
              <a:t>Two types of work to be discussed:</a:t>
            </a:r>
          </a:p>
          <a:p>
            <a:pPr lvl="1"/>
            <a:r>
              <a:rPr lang="en-US" dirty="0" smtClean="0"/>
              <a:t>Shaft work (work done on a moving part within the system)</a:t>
            </a:r>
          </a:p>
          <a:p>
            <a:pPr lvl="2"/>
            <a:r>
              <a:rPr lang="en-US" dirty="0" err="1" smtClean="0"/>
              <a:t>W</a:t>
            </a:r>
            <a:r>
              <a:rPr lang="en-US" baseline="-25000" dirty="0" err="1" smtClean="0"/>
              <a:t>s</a:t>
            </a:r>
            <a:endParaRPr lang="en-US" dirty="0" smtClean="0"/>
          </a:p>
          <a:p>
            <a:pPr lvl="1"/>
            <a:r>
              <a:rPr lang="en-US" dirty="0" smtClean="0"/>
              <a:t>Flow work (the net rate of work done at the system outlet and inlet)</a:t>
            </a:r>
          </a:p>
          <a:p>
            <a:pPr lvl="2"/>
            <a:r>
              <a:rPr lang="en-US" dirty="0" err="1" smtClean="0"/>
              <a:t>W</a:t>
            </a:r>
            <a:r>
              <a:rPr lang="en-US" baseline="-25000" dirty="0" err="1" smtClean="0"/>
              <a:t>fl</a:t>
            </a:r>
            <a:endParaRPr lang="en-US" dirty="0" smtClean="0"/>
          </a:p>
          <a:p>
            <a:pPr lvl="2"/>
            <a:r>
              <a:rPr lang="en-US" dirty="0" smtClean="0"/>
              <a:t>The work described here is PV (pressure/volume) work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144923" y="3553544"/>
            <a:ext cx="66675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144923" y="4278163"/>
            <a:ext cx="66675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362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7.4c—The Steady-State Open-System Energy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Ultimately relies on the first law of thermodynamics</a:t>
            </a:r>
          </a:p>
          <a:p>
            <a:pPr marL="0" indent="0" algn="ctr">
              <a:buNone/>
            </a:pPr>
            <a:r>
              <a:rPr lang="en-US" dirty="0" smtClean="0"/>
              <a:t>Input = Output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 smtClean="0">
                <a:sym typeface="Symbol" panose="05050102010706020507" pitchFamily="18" charset="2"/>
              </a:rPr>
              <a:t>H + </a:t>
            </a:r>
            <a:r>
              <a:rPr lang="en-US" dirty="0" err="1" smtClean="0">
                <a:sym typeface="Symbol" panose="05050102010706020507" pitchFamily="18" charset="2"/>
              </a:rPr>
              <a:t>E</a:t>
            </a:r>
            <a:r>
              <a:rPr lang="en-US" baseline="-25000" dirty="0" err="1" smtClean="0">
                <a:sym typeface="Symbol" panose="05050102010706020507" pitchFamily="18" charset="2"/>
              </a:rPr>
              <a:t>k</a:t>
            </a:r>
            <a:r>
              <a:rPr lang="en-US" dirty="0" smtClean="0">
                <a:sym typeface="Symbol" panose="05050102010706020507" pitchFamily="18" charset="2"/>
              </a:rPr>
              <a:t> + E</a:t>
            </a:r>
            <a:r>
              <a:rPr lang="en-US" baseline="-25000" dirty="0" smtClean="0">
                <a:sym typeface="Symbol" panose="05050102010706020507" pitchFamily="18" charset="2"/>
              </a:rPr>
              <a:t>p</a:t>
            </a:r>
            <a:r>
              <a:rPr lang="en-US" dirty="0" smtClean="0">
                <a:sym typeface="Symbol" panose="05050102010706020507" pitchFamily="18" charset="2"/>
              </a:rPr>
              <a:t>  =  Q – </a:t>
            </a:r>
            <a:r>
              <a:rPr lang="en-US" dirty="0" err="1" smtClean="0">
                <a:sym typeface="Symbol" panose="05050102010706020507" pitchFamily="18" charset="2"/>
              </a:rPr>
              <a:t>W</a:t>
            </a:r>
            <a:r>
              <a:rPr lang="en-US" baseline="-25000" dirty="0" err="1" smtClean="0">
                <a:sym typeface="Symbol" panose="05050102010706020507" pitchFamily="18" charset="2"/>
              </a:rPr>
              <a:t>s</a:t>
            </a:r>
            <a:endParaRPr lang="en-US" baseline="-25000" dirty="0" smtClean="0">
              <a:sym typeface="Symbol" panose="05050102010706020507" pitchFamily="18" charset="2"/>
            </a:endParaRPr>
          </a:p>
          <a:p>
            <a:endParaRPr lang="en-US" baseline="-25000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Terms cancel under the same conditions as </a:t>
            </a:r>
            <a:r>
              <a:rPr lang="en-US" smtClean="0">
                <a:sym typeface="Symbol" panose="05050102010706020507" pitchFamily="18" charset="2"/>
              </a:rPr>
              <a:t>closed system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489316" y="3329257"/>
            <a:ext cx="66675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07107" y="3367357"/>
            <a:ext cx="66675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042070" y="3319162"/>
            <a:ext cx="66675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877033" y="3319162"/>
            <a:ext cx="66675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410977" y="3347167"/>
            <a:ext cx="66675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60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7.4b—Specific Properties and Enthalpy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Technically a specific property is obtained by dividing an extensive property by the total amount of that property</a:t>
            </a:r>
          </a:p>
          <a:p>
            <a:pPr lvl="1"/>
            <a:r>
              <a:rPr lang="en-US" dirty="0" smtClean="0"/>
              <a:t>Ex:  heat capacity vs. specific heat capacity</a:t>
            </a:r>
          </a:p>
          <a:p>
            <a:pPr lvl="1"/>
            <a:r>
              <a:rPr lang="en-US" dirty="0" smtClean="0"/>
              <a:t>Symbolized by using a </a:t>
            </a:r>
            <a:r>
              <a:rPr lang="en-US" dirty="0" smtClean="0">
                <a:sym typeface="Symbol" panose="05050102010706020507" pitchFamily="18" charset="2"/>
              </a:rPr>
              <a:t> above whatever property is being discussed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  <a:sym typeface="Symbol" panose="05050102010706020507" pitchFamily="18" charset="2"/>
              </a:rPr>
              <a:t>Ex:  Ĥ</a:t>
            </a:r>
            <a:r>
              <a:rPr lang="en-US" dirty="0">
                <a:latin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en-US" dirty="0" smtClean="0">
                <a:latin typeface="Calibri" panose="020F0502020204030204" pitchFamily="34" charset="0"/>
                <a:sym typeface="Symbol" panose="05050102010706020507" pitchFamily="18" charset="2"/>
              </a:rPr>
              <a:t>or Û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  <a:sym typeface="Symbol" panose="05050102010706020507" pitchFamily="18" charset="2"/>
              </a:rPr>
              <a:t>H = m</a:t>
            </a:r>
            <a:r>
              <a:rPr lang="en-US" dirty="0">
                <a:latin typeface="Calibri" panose="020F0502020204030204" pitchFamily="34" charset="0"/>
                <a:sym typeface="Symbol" panose="05050102010706020507" pitchFamily="18" charset="2"/>
              </a:rPr>
              <a:t> 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557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835</Words>
  <Application>Microsoft Office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Office Theme</vt:lpstr>
      <vt:lpstr>Chapter 7</vt:lpstr>
      <vt:lpstr>Section 7.1—Forms of Energy</vt:lpstr>
      <vt:lpstr>Closed Systems</vt:lpstr>
      <vt:lpstr>Section 7.2—Kinetic and Potential Energy</vt:lpstr>
      <vt:lpstr>Potential Energy</vt:lpstr>
      <vt:lpstr>Energy Balances on Closed Process </vt:lpstr>
      <vt:lpstr>Section 7.4—Energy Balances on Open Systems at Steady State</vt:lpstr>
      <vt:lpstr>Section 7.4c—The Steady-State Open-System Energy Balance</vt:lpstr>
      <vt:lpstr>Section 7.4b—Specific Properties and Enthalpy</vt:lpstr>
      <vt:lpstr>Specific Enthalpy and the Open System Energy Balance</vt:lpstr>
      <vt:lpstr>Section 7.5—Tables of Thermodynamic Data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creator>John Cody</dc:creator>
  <cp:lastModifiedBy>John Cody</cp:lastModifiedBy>
  <cp:revision>17</cp:revision>
  <dcterms:created xsi:type="dcterms:W3CDTF">2016-02-02T18:22:30Z</dcterms:created>
  <dcterms:modified xsi:type="dcterms:W3CDTF">2016-02-09T21:37:32Z</dcterms:modified>
</cp:coreProperties>
</file>