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0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0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5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5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84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8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9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58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9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0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5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07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8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5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0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E518-57C4-4AA6-B412-6BECAD4FBA5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6118-DE25-4E8B-9D82-6D96D1AF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4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504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 Balances w/ Chemical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4.6—Chemical Reaction Stoichiometry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Consider the following chemical reactions:</a:t>
            </a:r>
          </a:p>
          <a:p>
            <a:pPr marL="0" indent="0" algn="ctr">
              <a:buNone/>
            </a:pPr>
            <a:r>
              <a:rPr lang="en-US" dirty="0" err="1" smtClean="0"/>
              <a:t>C</a:t>
            </a:r>
            <a:r>
              <a:rPr lang="en-US" baseline="-25000" dirty="0" err="1" smtClean="0"/>
              <a:t>2</a:t>
            </a:r>
            <a:r>
              <a:rPr lang="en-US" dirty="0" err="1" smtClean="0"/>
              <a:t>H</a:t>
            </a:r>
            <a:r>
              <a:rPr lang="en-US" baseline="-25000" dirty="0" err="1" smtClean="0"/>
              <a:t>6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  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2</a:t>
            </a:r>
            <a:r>
              <a:rPr lang="en-US" dirty="0" err="1" smtClean="0">
                <a:sym typeface="Symbol"/>
              </a:rPr>
              <a:t>H</a:t>
            </a:r>
            <a:r>
              <a:rPr lang="en-US" baseline="-25000" dirty="0" err="1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 +  </a:t>
            </a:r>
            <a:r>
              <a:rPr lang="en-US" dirty="0" err="1" smtClean="0">
                <a:sym typeface="Symbol"/>
              </a:rPr>
              <a:t>H</a:t>
            </a:r>
            <a:r>
              <a:rPr lang="en-US" baseline="-25000" dirty="0" err="1" smtClean="0">
                <a:sym typeface="Symbol"/>
              </a:rPr>
              <a:t>2</a:t>
            </a:r>
            <a:endParaRPr lang="en-US" dirty="0" smtClean="0">
              <a:sym typeface="Symbol"/>
            </a:endParaRPr>
          </a:p>
          <a:p>
            <a:pPr marL="0" indent="0" algn="ctr">
              <a:buNone/>
            </a:pPr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 err="1" smtClean="0"/>
              <a:t>2H</a:t>
            </a:r>
            <a:r>
              <a:rPr lang="en-US" baseline="-25000" dirty="0" err="1" smtClean="0"/>
              <a:t>2</a:t>
            </a:r>
            <a:r>
              <a:rPr lang="en-US" dirty="0" smtClean="0"/>
              <a:t>  + 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  </a:t>
            </a:r>
            <a:r>
              <a:rPr lang="en-US" dirty="0" err="1" smtClean="0">
                <a:sym typeface="Symbol"/>
              </a:rPr>
              <a:t>2H</a:t>
            </a:r>
            <a:r>
              <a:rPr lang="en-US" baseline="-25000" dirty="0" err="1" smtClean="0">
                <a:sym typeface="Symbol"/>
              </a:rPr>
              <a:t>2</a:t>
            </a:r>
            <a:r>
              <a:rPr lang="en-US" dirty="0" err="1" smtClean="0">
                <a:sym typeface="Symbol"/>
              </a:rPr>
              <a:t>O</a:t>
            </a:r>
            <a:endParaRPr lang="en-US" dirty="0" smtClean="0">
              <a:sym typeface="Symbol"/>
            </a:endParaRPr>
          </a:p>
          <a:p>
            <a:pPr marL="0" indent="0" algn="ctr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i="1" dirty="0" smtClean="0">
                <a:sym typeface="Symbol"/>
              </a:rPr>
              <a:t>Notice that there is no Law of Conservation of </a:t>
            </a:r>
            <a:r>
              <a:rPr lang="en-US" b="1" i="1" dirty="0" smtClean="0">
                <a:sym typeface="Symbol"/>
              </a:rPr>
              <a:t>Moles</a:t>
            </a: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i="1" dirty="0">
                <a:sym typeface="Symbol"/>
              </a:rPr>
              <a:t>	</a:t>
            </a:r>
            <a:r>
              <a:rPr lang="en-US" i="1" dirty="0" smtClean="0">
                <a:sym typeface="Symbol"/>
              </a:rPr>
              <a:t>--  Moles are not conserved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458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Limiting reactant</a:t>
            </a:r>
          </a:p>
          <a:p>
            <a:r>
              <a:rPr lang="en-US" b="1" dirty="0" smtClean="0"/>
              <a:t>Excess reactant</a:t>
            </a:r>
          </a:p>
          <a:p>
            <a:r>
              <a:rPr lang="en-US" b="1" i="1" dirty="0" smtClean="0"/>
              <a:t>Fractional excess</a:t>
            </a:r>
            <a:endParaRPr lang="en-US" dirty="0" smtClean="0"/>
          </a:p>
          <a:p>
            <a:pPr lvl="1"/>
            <a:r>
              <a:rPr lang="en-US" b="1" i="1" dirty="0" smtClean="0"/>
              <a:t>The ratio of the amount of excess to the stoichiometric amount required</a:t>
            </a:r>
          </a:p>
          <a:p>
            <a:pPr lvl="2"/>
            <a:r>
              <a:rPr lang="en-US" dirty="0" smtClean="0"/>
              <a:t>Ex:  </a:t>
            </a:r>
            <a:r>
              <a:rPr lang="en-US" dirty="0" err="1" smtClean="0"/>
              <a:t>2H</a:t>
            </a:r>
            <a:r>
              <a:rPr lang="en-US" baseline="-25000" dirty="0" err="1" smtClean="0"/>
              <a:t>2</a:t>
            </a:r>
            <a:r>
              <a:rPr lang="en-US" dirty="0" smtClean="0"/>
              <a:t>  + 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  </a:t>
            </a:r>
            <a:r>
              <a:rPr lang="en-US" dirty="0" err="1" smtClean="0">
                <a:sym typeface="Symbol"/>
              </a:rPr>
              <a:t>2H</a:t>
            </a:r>
            <a:r>
              <a:rPr lang="en-US" baseline="-25000" dirty="0" err="1" smtClean="0">
                <a:sym typeface="Symbol"/>
              </a:rPr>
              <a:t>2</a:t>
            </a:r>
            <a:r>
              <a:rPr lang="en-US" dirty="0" err="1" smtClean="0">
                <a:sym typeface="Symbol"/>
              </a:rPr>
              <a:t>O</a:t>
            </a:r>
            <a:endParaRPr lang="en-US" dirty="0" smtClean="0">
              <a:sym typeface="Symbol"/>
            </a:endParaRPr>
          </a:p>
          <a:p>
            <a:pPr lvl="3"/>
            <a:r>
              <a:rPr lang="en-US" dirty="0" smtClean="0"/>
              <a:t>40 </a:t>
            </a:r>
            <a:r>
              <a:rPr lang="en-US" dirty="0" err="1" smtClean="0"/>
              <a:t>mol</a:t>
            </a:r>
            <a:r>
              <a:rPr lang="en-US" dirty="0" smtClean="0"/>
              <a:t>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r>
              <a:rPr lang="en-US" dirty="0" smtClean="0"/>
              <a:t> &amp; 15 </a:t>
            </a:r>
            <a:r>
              <a:rPr lang="en-US" dirty="0" err="1" smtClean="0"/>
              <a:t>mol</a:t>
            </a:r>
            <a:r>
              <a:rPr lang="en-US" dirty="0" smtClean="0"/>
              <a:t>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r>
              <a:rPr lang="en-US" dirty="0" smtClean="0"/>
              <a:t> fed to reactor</a:t>
            </a:r>
          </a:p>
          <a:p>
            <a:r>
              <a:rPr lang="en-US" b="1" i="1" dirty="0" smtClean="0"/>
              <a:t>Fractional conversion</a:t>
            </a:r>
            <a:endParaRPr lang="en-US" dirty="0" smtClean="0"/>
          </a:p>
          <a:p>
            <a:pPr lvl="1"/>
            <a:r>
              <a:rPr lang="en-US" b="1" i="1" dirty="0" smtClean="0"/>
              <a:t>The ratio of the number of moles reacted to the number of moles fed to the reactor</a:t>
            </a:r>
            <a:endParaRPr lang="en-US" dirty="0" smtClean="0"/>
          </a:p>
          <a:p>
            <a:pPr lvl="2"/>
            <a:r>
              <a:rPr lang="en-US" dirty="0" smtClean="0"/>
              <a:t>Ex:  From previous example:</a:t>
            </a:r>
          </a:p>
          <a:p>
            <a:pPr lvl="3"/>
            <a:r>
              <a:rPr lang="en-US" dirty="0" smtClean="0"/>
              <a:t>25 moles of H</a:t>
            </a:r>
            <a:r>
              <a:rPr lang="en-US" baseline="-25000" dirty="0" smtClean="0"/>
              <a:t>2</a:t>
            </a:r>
            <a:r>
              <a:rPr lang="en-US" dirty="0" smtClean="0"/>
              <a:t>O recovered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4.6-3 (Pg. 125)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feed stream of 100 </a:t>
            </a:r>
            <a:r>
              <a:rPr lang="en-US" dirty="0" err="1" smtClean="0"/>
              <a:t>mol</a:t>
            </a:r>
            <a:r>
              <a:rPr lang="en-US" dirty="0" smtClean="0"/>
              <a:t>/</a:t>
            </a:r>
            <a:r>
              <a:rPr lang="en-US" dirty="0" err="1" smtClean="0"/>
              <a:t>hr</a:t>
            </a:r>
            <a:r>
              <a:rPr lang="en-US" dirty="0" smtClean="0"/>
              <a:t> enters a reactor.  The feed contains 85% ethane and the balance </a:t>
            </a:r>
            <a:r>
              <a:rPr lang="en-US" dirty="0" err="1" smtClean="0"/>
              <a:t>inerts</a:t>
            </a:r>
            <a:r>
              <a:rPr lang="en-US" dirty="0" smtClean="0"/>
              <a:t> (nonreactive compounds).  The fractional conversion of ethane is 0.501, and the fractional yield of ethylene is 0.471.  Calculate the molar composition of the product gas.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Molecular vs. Atomic Species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 we used basic stoichiometry to relate the number of moles of ethane </a:t>
            </a:r>
            <a:r>
              <a:rPr lang="en-US" b="1" dirty="0" smtClean="0"/>
              <a:t>consumed</a:t>
            </a:r>
            <a:r>
              <a:rPr lang="en-US" dirty="0" smtClean="0"/>
              <a:t> to the number of moles of both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2</a:t>
            </a:r>
            <a:r>
              <a:rPr lang="en-US" dirty="0" err="1" smtClean="0"/>
              <a:t>H</a:t>
            </a:r>
            <a:r>
              <a:rPr lang="en-US" baseline="-25000" dirty="0" err="1" smtClean="0"/>
              <a:t>4</a:t>
            </a:r>
            <a:r>
              <a:rPr lang="en-US" dirty="0" smtClean="0"/>
              <a:t> and hydrogen </a:t>
            </a:r>
            <a:r>
              <a:rPr lang="en-US" b="1" dirty="0" smtClean="0"/>
              <a:t>produced</a:t>
            </a:r>
            <a:endParaRPr lang="en-US" dirty="0" smtClean="0"/>
          </a:p>
          <a:p>
            <a:pPr lvl="1"/>
            <a:r>
              <a:rPr lang="en-US" dirty="0" smtClean="0"/>
              <a:t>This is referred to as a </a:t>
            </a:r>
            <a:r>
              <a:rPr lang="en-US" b="1" dirty="0" smtClean="0"/>
              <a:t>molecular species balance</a:t>
            </a:r>
            <a:endParaRPr lang="en-US" dirty="0" smtClean="0"/>
          </a:p>
          <a:p>
            <a:pPr lvl="1"/>
            <a:r>
              <a:rPr lang="en-US" dirty="0" smtClean="0"/>
              <a:t>To use a molecular species balance something has to be specified (either the number of moles of a product or a fractional conversion)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Species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law of conservation of </a:t>
            </a:r>
            <a:r>
              <a:rPr lang="en-US" b="1" i="1" dirty="0" smtClean="0"/>
              <a:t>matter</a:t>
            </a:r>
            <a:r>
              <a:rPr lang="en-US" dirty="0" smtClean="0"/>
              <a:t> does apply, we can look at the number of atoms of each element entering and leaving a system</a:t>
            </a:r>
          </a:p>
          <a:p>
            <a:pPr lvl="1"/>
            <a:r>
              <a:rPr lang="en-US" dirty="0" smtClean="0"/>
              <a:t>This must be conserved (i.e. the number of atoms of an element entering and leaving must be the same)</a:t>
            </a:r>
          </a:p>
          <a:p>
            <a:r>
              <a:rPr lang="en-US" dirty="0" smtClean="0"/>
              <a:t>“Input = Output”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to Illustrate Both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C</a:t>
            </a:r>
            <a:r>
              <a:rPr lang="en-US" baseline="-25000" dirty="0" err="1" smtClean="0"/>
              <a:t>2</a:t>
            </a:r>
            <a:r>
              <a:rPr lang="en-US" dirty="0" err="1" smtClean="0"/>
              <a:t>H</a:t>
            </a:r>
            <a:r>
              <a:rPr lang="en-US" baseline="-25000" dirty="0" err="1" smtClean="0"/>
              <a:t>6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  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2</a:t>
            </a:r>
            <a:r>
              <a:rPr lang="en-US" dirty="0" err="1" smtClean="0">
                <a:sym typeface="Symbol"/>
              </a:rPr>
              <a:t>H</a:t>
            </a:r>
            <a:r>
              <a:rPr lang="en-US" baseline="-25000" dirty="0" err="1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 +  </a:t>
            </a:r>
            <a:r>
              <a:rPr lang="en-US" dirty="0" err="1" smtClean="0">
                <a:sym typeface="Symbol"/>
              </a:rPr>
              <a:t>H</a:t>
            </a:r>
            <a:r>
              <a:rPr lang="en-US" baseline="-25000" dirty="0" err="1" smtClean="0">
                <a:sym typeface="Symbol"/>
              </a:rPr>
              <a:t>2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100 </a:t>
            </a:r>
            <a:r>
              <a:rPr lang="en-US" dirty="0" err="1" smtClean="0">
                <a:sym typeface="Symbol"/>
              </a:rPr>
              <a:t>mol</a:t>
            </a:r>
            <a:r>
              <a:rPr lang="en-US" dirty="0" smtClean="0">
                <a:sym typeface="Symbol"/>
              </a:rPr>
              <a:t>/min of ethane enters a reactor and the amount of hydrogen produced from the reaction is measured at 40 </a:t>
            </a:r>
            <a:r>
              <a:rPr lang="en-US" dirty="0" err="1" smtClean="0">
                <a:sym typeface="Symbol"/>
              </a:rPr>
              <a:t>mol</a:t>
            </a:r>
            <a:r>
              <a:rPr lang="en-US" dirty="0" smtClean="0">
                <a:sym typeface="Symbol"/>
              </a:rPr>
              <a:t>/min.</a:t>
            </a:r>
          </a:p>
          <a:p>
            <a:r>
              <a:rPr lang="en-US" dirty="0" smtClean="0">
                <a:sym typeface="Symbol"/>
              </a:rPr>
              <a:t>Find the molar flow rates of unreacted ethane and 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2</a:t>
            </a:r>
            <a:r>
              <a:rPr lang="en-US" dirty="0" err="1" smtClean="0">
                <a:sym typeface="Symbol"/>
              </a:rPr>
              <a:t>H</a:t>
            </a:r>
            <a:r>
              <a:rPr lang="en-US" baseline="-25000" dirty="0" err="1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</a:t>
            </a:r>
            <a:r>
              <a:rPr lang="en-US" smtClean="0">
                <a:sym typeface="Symbol"/>
              </a:rPr>
              <a:t>product 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iRespondGraphMaster</vt:lpstr>
      <vt:lpstr>Material Balances w/ Chemical Reactions</vt:lpstr>
      <vt:lpstr>Section 4.6—Chemical Reaction Stoichiometry</vt:lpstr>
      <vt:lpstr>Basic Terminology</vt:lpstr>
      <vt:lpstr>Example 4.6-3 (Pg. 125)</vt:lpstr>
      <vt:lpstr>Molecular vs. Atomic Species Balance</vt:lpstr>
      <vt:lpstr>Atomic Species Balance</vt:lpstr>
      <vt:lpstr>Example to Illustrate Both 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Balances w/ Chemical Reactions</dc:title>
  <dc:creator>John Cody</dc:creator>
  <cp:lastModifiedBy>John Cody</cp:lastModifiedBy>
  <cp:revision>6</cp:revision>
  <dcterms:created xsi:type="dcterms:W3CDTF">2015-02-03T13:49:41Z</dcterms:created>
  <dcterms:modified xsi:type="dcterms:W3CDTF">2015-02-03T16:13:00Z</dcterms:modified>
</cp:coreProperties>
</file>