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67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9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0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06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93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06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12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1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6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9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120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14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0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1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84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BAF71A-5FA5-4998-9FCB-118A540038CB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D33422-1833-45C1-AEC9-6803AF801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4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Polar Bonds and Their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2.8  Acid and Base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The individual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</a:t>
            </a:r>
            <a:r>
              <a:rPr lang="en-US" dirty="0" smtClean="0"/>
              <a:t> values are not necessarily important.  Relationship between chemical structure and acid strength is much more relevant.</a:t>
            </a:r>
            <a:endParaRPr lang="en-US" dirty="0"/>
          </a:p>
        </p:txBody>
      </p:sp>
      <p:pic>
        <p:nvPicPr>
          <p:cNvPr id="4" name="Picture 4" descr="02T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95" y="1295401"/>
            <a:ext cx="738770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7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Affect the Acidity of a Given Proton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Electronegativity</a:t>
            </a:r>
          </a:p>
          <a:p>
            <a:pPr lvl="1"/>
            <a:r>
              <a:rPr lang="en-US" dirty="0" smtClean="0"/>
              <a:t>Elements with higher </a:t>
            </a:r>
            <a:r>
              <a:rPr lang="en-US" dirty="0" err="1" smtClean="0"/>
              <a:t>electronegativities</a:t>
            </a:r>
            <a:r>
              <a:rPr lang="en-US" dirty="0" smtClean="0"/>
              <a:t> are better capable of accommodating a negative charge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76600"/>
            <a:ext cx="880266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the Acidity of a Given </a:t>
            </a:r>
            <a:r>
              <a:rPr lang="en-US" dirty="0" smtClean="0"/>
              <a:t>Proton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r>
              <a:rPr lang="en-US" dirty="0" smtClean="0"/>
              <a:t>2.  Atom Size</a:t>
            </a:r>
          </a:p>
          <a:p>
            <a:pPr lvl="1"/>
            <a:r>
              <a:rPr lang="en-US" dirty="0" smtClean="0"/>
              <a:t>Conjugate bases with a negative charge are better stabilized by larger atoms</a:t>
            </a:r>
          </a:p>
          <a:p>
            <a:pPr lvl="2"/>
            <a:r>
              <a:rPr lang="en-US" dirty="0" smtClean="0"/>
              <a:t>Charge is delocalized over a greater surface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5200"/>
            <a:ext cx="7848600" cy="250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the Acidity of a Given Proton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dirty="0" smtClean="0"/>
              <a:t>3.  Resonance stabilization of conjugate base</a:t>
            </a:r>
          </a:p>
          <a:p>
            <a:pPr lvl="1"/>
            <a:r>
              <a:rPr lang="en-US" dirty="0" smtClean="0"/>
              <a:t>Using the same rationale as with atom size, a conjugate base is better stabilized by spreading the negative charge over multiple atoms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505200"/>
            <a:ext cx="2615184" cy="1177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148878"/>
            <a:ext cx="2667000" cy="189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0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the Acidity of a Given Proton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Substituent (Inductive) Effects</a:t>
            </a:r>
          </a:p>
          <a:p>
            <a:pPr lvl="1"/>
            <a:r>
              <a:rPr lang="en-US" dirty="0" smtClean="0"/>
              <a:t>Electronegative substituents near the acidic proton will increase acidity (and vice versa)</a:t>
            </a:r>
          </a:p>
          <a:p>
            <a:pPr lvl="2"/>
            <a:r>
              <a:rPr lang="en-US" dirty="0" smtClean="0"/>
              <a:t>Closer the proximity of the substituent, the greater the effect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124200"/>
            <a:ext cx="2133600" cy="153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3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Compound Acidity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Factors in order of importance: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Atom (Electronegativity)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Resonance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Induction (Nearby groups that could alter acidity)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 the most acidic compound from each pair: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0" y="3962400"/>
            <a:ext cx="9028919" cy="1048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330" y="5046678"/>
            <a:ext cx="2361338" cy="150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21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2.11  Acids and Bases:  The Lewis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exclusively looking at a compounds ability to accept or donate protons, the Lewis acid/base theory speaks to a compounds ability to accept or donate lone pairs of electrons</a:t>
            </a:r>
            <a:endParaRPr lang="en-US" dirty="0"/>
          </a:p>
        </p:txBody>
      </p:sp>
      <p:pic>
        <p:nvPicPr>
          <p:cNvPr id="4" name="Picture 4" descr="02p5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" y="3281997"/>
            <a:ext cx="896461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9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Any compound containing a nonbonding pair of electrons can act as a Lewis base</a:t>
            </a:r>
          </a:p>
          <a:p>
            <a:pPr lvl="1"/>
            <a:r>
              <a:rPr lang="en-US" dirty="0" smtClean="0"/>
              <a:t>Typically, O, N, and sulfur containing compounds.  Halides are too electronegative to act as good Lewis bases</a:t>
            </a:r>
          </a:p>
          <a:p>
            <a:r>
              <a:rPr lang="en-US" dirty="0" smtClean="0"/>
              <a:t>Interesting example:  Sulfuric acid and acetic acid</a:t>
            </a:r>
            <a:endParaRPr lang="en-US" dirty="0"/>
          </a:p>
        </p:txBody>
      </p:sp>
      <p:pic>
        <p:nvPicPr>
          <p:cNvPr id="4" name="Picture 4" descr="02p5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58" y="2811780"/>
            <a:ext cx="6140556" cy="404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5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2.1  Polar Covalent Bonds and Electronegativity</a:t>
            </a:r>
            <a:endParaRPr lang="en-US" dirty="0"/>
          </a:p>
        </p:txBody>
      </p:sp>
      <p:pic>
        <p:nvPicPr>
          <p:cNvPr id="4" name="Picture 4" descr="02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76400"/>
            <a:ext cx="8064500" cy="285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0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89912"/>
            <a:ext cx="6192203" cy="206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8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 of Polar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The degree of polarity of a chemical bond has a direct effect on reactivity</a:t>
            </a:r>
          </a:p>
          <a:p>
            <a:pPr lvl="1"/>
            <a:r>
              <a:rPr lang="en-US" dirty="0" smtClean="0"/>
              <a:t>An atom’s electronegativity polarizes bonds through the </a:t>
            </a:r>
            <a:r>
              <a:rPr lang="en-US" dirty="0" smtClean="0">
                <a:solidFill>
                  <a:srgbClr val="FF0000"/>
                </a:solidFill>
              </a:rPr>
              <a:t>inductive effect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Chloromethane (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Cl</a:t>
            </a:r>
            <a:r>
              <a:rPr lang="en-US" dirty="0" smtClean="0"/>
              <a:t>)   </a:t>
            </a:r>
          </a:p>
          <a:p>
            <a:pPr lvl="2"/>
            <a:r>
              <a:rPr lang="en-US" dirty="0" smtClean="0"/>
              <a:t>Electronegativity Difference:  0.5</a:t>
            </a:r>
          </a:p>
          <a:p>
            <a:pPr lvl="1"/>
            <a:r>
              <a:rPr lang="en-US" dirty="0" err="1" smtClean="0"/>
              <a:t>Methylmagnesium</a:t>
            </a:r>
            <a:r>
              <a:rPr lang="en-US" dirty="0" smtClean="0"/>
              <a:t> bromide 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CMgBr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Electronegativity Difference: 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2.2  Polar Covalent Bonds and Dipole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r>
              <a:rPr lang="en-US" dirty="0" smtClean="0"/>
              <a:t>A dipole moment, </a:t>
            </a:r>
            <a:r>
              <a:rPr lang="en-US" dirty="0" smtClean="0">
                <a:sym typeface="Symbol"/>
              </a:rPr>
              <a:t>,</a:t>
            </a:r>
            <a:r>
              <a:rPr lang="en-US" dirty="0" smtClean="0"/>
              <a:t> is essentially the net polarity of all polar bonds in a molecule</a:t>
            </a:r>
          </a:p>
          <a:p>
            <a:pPr lvl="1"/>
            <a:r>
              <a:rPr lang="en-US" dirty="0" smtClean="0"/>
              <a:t>Similar to vector addition</a:t>
            </a:r>
          </a:p>
          <a:p>
            <a:pPr lvl="1"/>
            <a:r>
              <a:rPr lang="en-US" dirty="0" smtClean="0"/>
              <a:t>Measured in units called </a:t>
            </a:r>
            <a:r>
              <a:rPr lang="en-US" dirty="0" err="1" smtClean="0"/>
              <a:t>Debyes</a:t>
            </a:r>
            <a:r>
              <a:rPr lang="en-US" dirty="0" smtClean="0"/>
              <a:t> (D)</a:t>
            </a:r>
            <a:endParaRPr lang="en-US" dirty="0"/>
          </a:p>
        </p:txBody>
      </p:sp>
      <p:pic>
        <p:nvPicPr>
          <p:cNvPr id="4" name="Picture 4" descr="02p3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310496"/>
            <a:ext cx="7152003" cy="35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2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Moment Comparison</a:t>
            </a:r>
            <a:endParaRPr lang="en-US" dirty="0"/>
          </a:p>
        </p:txBody>
      </p:sp>
      <p:pic>
        <p:nvPicPr>
          <p:cNvPr id="3" name="Picture 4" descr="02T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" y="1295401"/>
            <a:ext cx="8520907" cy="456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553" y="6077634"/>
            <a:ext cx="896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 a general rule, with the increase of aliphatic groups (C &amp; H) a decrease in polarity is observed  [Ex:  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3</a:t>
            </a:r>
            <a:r>
              <a:rPr lang="en-US" b="1" dirty="0" err="1" smtClean="0">
                <a:solidFill>
                  <a:srgbClr val="FF0000"/>
                </a:solidFill>
              </a:rPr>
              <a:t>OH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</a:rPr>
              <a:t>NH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3</a:t>
            </a:r>
            <a:r>
              <a:rPr lang="en-US" b="1" dirty="0" err="1" smtClean="0">
                <a:solidFill>
                  <a:srgbClr val="FF0000"/>
                </a:solidFill>
              </a:rPr>
              <a:t>NH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2.3  Formal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Essentially electronic “bookkeeping”  </a:t>
            </a:r>
          </a:p>
          <a:p>
            <a:pPr lvl="1"/>
            <a:r>
              <a:rPr lang="en-US" dirty="0" smtClean="0"/>
              <a:t>Please review this section if necessary</a:t>
            </a:r>
          </a:p>
          <a:p>
            <a:pPr lvl="1"/>
            <a:r>
              <a:rPr lang="en-US" dirty="0" smtClean="0"/>
              <a:t>Ex:  </a:t>
            </a:r>
            <a:r>
              <a:rPr lang="en-US" dirty="0" err="1" smtClean="0"/>
              <a:t>Nitromethane</a:t>
            </a:r>
            <a:r>
              <a:rPr lang="en-US" dirty="0" smtClean="0"/>
              <a:t> &amp; Dimethyl </a:t>
            </a:r>
            <a:r>
              <a:rPr lang="en-US" dirty="0" err="1" smtClean="0"/>
              <a:t>Sulfoxide</a:t>
            </a:r>
            <a:endParaRPr lang="en-US" dirty="0" smtClean="0"/>
          </a:p>
        </p:txBody>
      </p:sp>
      <p:pic>
        <p:nvPicPr>
          <p:cNvPr id="4" name="Picture 4" descr="02p4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17" y="2983153"/>
            <a:ext cx="7060883" cy="379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4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2.4 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Exactly the same as discussed in AP Chemistry; however, much more important</a:t>
            </a:r>
          </a:p>
          <a:p>
            <a:pPr lvl="1"/>
            <a:r>
              <a:rPr lang="en-US" dirty="0" smtClean="0"/>
              <a:t>When more than one resonance structure can be drawn the term </a:t>
            </a:r>
            <a:r>
              <a:rPr lang="en-US" dirty="0" smtClean="0">
                <a:solidFill>
                  <a:srgbClr val="FF0000"/>
                </a:solidFill>
              </a:rPr>
              <a:t>resonance hybrid </a:t>
            </a:r>
            <a:r>
              <a:rPr lang="en-US" dirty="0" smtClean="0"/>
              <a:t>is used</a:t>
            </a:r>
          </a:p>
          <a:p>
            <a:pPr lvl="2"/>
            <a:r>
              <a:rPr lang="en-US" dirty="0" smtClean="0"/>
              <a:t>Example:  Carbonate ion, acetate ion, and benzene 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6</a:t>
            </a:r>
            <a:r>
              <a:rPr lang="en-US" dirty="0" err="1" smtClean="0"/>
              <a:t>H</a:t>
            </a:r>
            <a:r>
              <a:rPr lang="en-US" baseline="-25000" dirty="0" err="1" smtClean="0"/>
              <a:t>6</a:t>
            </a:r>
            <a:r>
              <a:rPr lang="en-US" dirty="0" smtClean="0"/>
              <a:t>)</a:t>
            </a:r>
          </a:p>
          <a:p>
            <a:pPr lvl="1"/>
            <a:r>
              <a:rPr lang="en-US" i="1" dirty="0"/>
              <a:t>Generally </a:t>
            </a:r>
            <a:r>
              <a:rPr lang="en-US" i="1" dirty="0" smtClean="0"/>
              <a:t>speaking any three atom grouping containing a multiple bond will have two resonance forms</a:t>
            </a:r>
            <a:endParaRPr lang="en-US" i="1" dirty="0"/>
          </a:p>
        </p:txBody>
      </p:sp>
      <p:pic>
        <p:nvPicPr>
          <p:cNvPr id="4" name="Picture 4" descr="02p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68" y="3505200"/>
            <a:ext cx="8077332" cy="335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4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2.5  Rules for Resonance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Individual resonance forms are imaginary, not real</a:t>
            </a:r>
          </a:p>
          <a:p>
            <a:pPr lvl="1"/>
            <a:r>
              <a:rPr lang="en-US" dirty="0" smtClean="0"/>
              <a:t>Remember if resonance structures can be drawn the compound exists as a hybrid of all resonance structures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Resonance forms differ only in the placement of their </a:t>
            </a:r>
            <a:r>
              <a:rPr lang="en-US" dirty="0" smtClean="0">
                <a:sym typeface="Symbol"/>
              </a:rPr>
              <a:t> or nonbonding electrons</a:t>
            </a:r>
          </a:p>
          <a:p>
            <a:pPr lvl="1"/>
            <a:r>
              <a:rPr lang="en-US" dirty="0" smtClean="0">
                <a:sym typeface="Symbol"/>
              </a:rPr>
              <a:t>Sigma bonds are never broken</a:t>
            </a:r>
          </a:p>
          <a:p>
            <a:pPr lvl="1"/>
            <a:r>
              <a:rPr lang="en-US" dirty="0" smtClean="0">
                <a:sym typeface="Symbol"/>
              </a:rPr>
              <a:t>Curved arrows are used to represent the movement of electrons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Different resonance forms of a substance don’t have to be equivalent</a:t>
            </a:r>
          </a:p>
          <a:p>
            <a:pPr lvl="1"/>
            <a:r>
              <a:rPr lang="en-US" dirty="0" smtClean="0"/>
              <a:t>Some resonance forms are better than others  </a:t>
            </a:r>
          </a:p>
          <a:p>
            <a:pPr lvl="1"/>
            <a:r>
              <a:rPr lang="en-US" dirty="0" smtClean="0"/>
              <a:t>Ex:  Acetone w/ 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Resonance forms must be valid Lewis structures and obey normal rules of </a:t>
            </a:r>
            <a:r>
              <a:rPr lang="en-US" dirty="0" err="1" smtClean="0"/>
              <a:t>valency</a:t>
            </a:r>
            <a:endParaRPr lang="en-US" dirty="0" smtClean="0"/>
          </a:p>
          <a:p>
            <a:pPr lvl="1"/>
            <a:r>
              <a:rPr lang="en-US" dirty="0" smtClean="0"/>
              <a:t>Ex:  Acetate 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resonance hybrid is more stable than any individual resonance form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2.7  Acids and Bases:  The </a:t>
            </a:r>
            <a:r>
              <a:rPr lang="en-US" dirty="0" err="1" smtClean="0"/>
              <a:t>Br</a:t>
            </a:r>
            <a:r>
              <a:rPr lang="en-US" dirty="0" err="1" smtClean="0">
                <a:cs typeface="Arial"/>
              </a:rPr>
              <a:t>ønsted</a:t>
            </a:r>
            <a:r>
              <a:rPr lang="en-US" dirty="0" smtClean="0">
                <a:cs typeface="Arial"/>
              </a:rPr>
              <a:t>-Lowry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Br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ønsted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-Lowry acids </a:t>
            </a:r>
            <a:r>
              <a:rPr lang="en-US" dirty="0" smtClean="0">
                <a:latin typeface="Arial"/>
                <a:cs typeface="Arial"/>
              </a:rPr>
              <a:t>are substances that act as hydrogen (proton) donors</a:t>
            </a:r>
          </a:p>
          <a:p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 err="1">
                <a:solidFill>
                  <a:srgbClr val="FF0000"/>
                </a:solidFill>
                <a:cs typeface="Arial"/>
              </a:rPr>
              <a:t>ønsted</a:t>
            </a:r>
            <a:r>
              <a:rPr lang="en-US" dirty="0">
                <a:solidFill>
                  <a:srgbClr val="FF0000"/>
                </a:solidFill>
                <a:cs typeface="Arial"/>
              </a:rPr>
              <a:t>-Lowry </a:t>
            </a:r>
            <a:r>
              <a:rPr lang="en-US" dirty="0" smtClean="0">
                <a:solidFill>
                  <a:srgbClr val="FF0000"/>
                </a:solidFill>
                <a:cs typeface="Arial"/>
              </a:rPr>
              <a:t>bases </a:t>
            </a:r>
            <a:r>
              <a:rPr lang="en-US" dirty="0">
                <a:cs typeface="Arial"/>
              </a:rPr>
              <a:t>are substances that act as hydrogen (proton) </a:t>
            </a:r>
            <a:r>
              <a:rPr lang="en-US" dirty="0" smtClean="0">
                <a:cs typeface="Arial"/>
              </a:rPr>
              <a:t>acceptors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  <p:pic>
        <p:nvPicPr>
          <p:cNvPr id="4" name="Picture 4" descr="02p4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3271837"/>
            <a:ext cx="8964613" cy="358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0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648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iRespondGraphMaster</vt:lpstr>
      <vt:lpstr>Clarity</vt:lpstr>
      <vt:lpstr>iRespondQuestionMaster</vt:lpstr>
      <vt:lpstr>Chapter 2</vt:lpstr>
      <vt:lpstr>Section 2.1  Polar Covalent Bonds and Electronegativity</vt:lpstr>
      <vt:lpstr>Reactivity of Polar Bonds</vt:lpstr>
      <vt:lpstr>Section 2.2  Polar Covalent Bonds and Dipole Moment</vt:lpstr>
      <vt:lpstr>Dipole Moment Comparison</vt:lpstr>
      <vt:lpstr>Section 2.3  Formal Charges</vt:lpstr>
      <vt:lpstr>Section 2.4  Resonance</vt:lpstr>
      <vt:lpstr>Section 2.5  Rules for Resonance Forms</vt:lpstr>
      <vt:lpstr>Section 2.7  Acids and Bases:  The Brønsted-Lowry Definition</vt:lpstr>
      <vt:lpstr>Section 2.8  Acid and Base Strength</vt:lpstr>
      <vt:lpstr>Factors that Affect the Acidity of a Given Proton</vt:lpstr>
      <vt:lpstr>Factors that Affect the Acidity of a Given Proton (cont.)</vt:lpstr>
      <vt:lpstr>Factors that Affect the Acidity of a Given Proton (cont.)</vt:lpstr>
      <vt:lpstr>Factors that Affect the Acidity of a Given Proton (cont.)</vt:lpstr>
      <vt:lpstr>Summary of Compound Acidity</vt:lpstr>
      <vt:lpstr>Section 2.11  Acids and Bases:  The Lewis Definition</vt:lpstr>
      <vt:lpstr>Lewis Bases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John Cody</dc:creator>
  <cp:lastModifiedBy>John Cody</cp:lastModifiedBy>
  <cp:revision>18</cp:revision>
  <dcterms:created xsi:type="dcterms:W3CDTF">2014-01-08T19:38:00Z</dcterms:created>
  <dcterms:modified xsi:type="dcterms:W3CDTF">2017-01-05T16:17:07Z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