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handoutMasterIdLst>
    <p:handoutMasterId r:id="rId17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007" cy="460770"/>
          </a:xfrm>
          <a:prstGeom prst="rect">
            <a:avLst/>
          </a:prstGeom>
        </p:spPr>
        <p:txBody>
          <a:bodyPr vert="horz" lIns="90470" tIns="45235" rIns="90470" bIns="45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40" y="2"/>
            <a:ext cx="2972007" cy="460770"/>
          </a:xfrm>
          <a:prstGeom prst="rect">
            <a:avLst/>
          </a:prstGeom>
        </p:spPr>
        <p:txBody>
          <a:bodyPr vert="horz" lIns="90470" tIns="45235" rIns="90470" bIns="45235" rtlCol="0"/>
          <a:lstStyle>
            <a:lvl1pPr algn="r">
              <a:defRPr sz="1200"/>
            </a:lvl1pPr>
          </a:lstStyle>
          <a:p>
            <a:fld id="{A9DE54AA-22E8-4621-9B5B-4513EB0693F5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210"/>
            <a:ext cx="2972007" cy="460770"/>
          </a:xfrm>
          <a:prstGeom prst="rect">
            <a:avLst/>
          </a:prstGeom>
        </p:spPr>
        <p:txBody>
          <a:bodyPr vert="horz" lIns="90470" tIns="45235" rIns="90470" bIns="45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40" y="8737210"/>
            <a:ext cx="2972007" cy="460770"/>
          </a:xfrm>
          <a:prstGeom prst="rect">
            <a:avLst/>
          </a:prstGeom>
        </p:spPr>
        <p:txBody>
          <a:bodyPr vert="horz" lIns="90470" tIns="45235" rIns="90470" bIns="45235" rtlCol="0" anchor="b"/>
          <a:lstStyle>
            <a:lvl1pPr algn="r">
              <a:defRPr sz="1200"/>
            </a:lvl1pPr>
          </a:lstStyle>
          <a:p>
            <a:fld id="{5F7CA96D-56F2-4DDE-800A-47B440227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40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1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2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1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44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15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18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4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4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6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61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44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28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152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1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6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1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21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E9269FE-2440-4FC8-89F1-3D91EC74F00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C51928D-5DD5-4ECD-932F-26E2AACECD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Structure Determination:  Nuclear Magnetic Resonance Spectroscopy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13.12  More Complex Spin—Spin Splitting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 dirty="0" smtClean="0"/>
              <a:t>On some occasions the peaks corresponding to individual chemical environments overlap each other because the degree of shielding is very similar between them</a:t>
            </a:r>
          </a:p>
          <a:p>
            <a:pPr lvl="1"/>
            <a:r>
              <a:rPr lang="en-US" dirty="0" smtClean="0"/>
              <a:t>Leads to peaks that can’t be identified as simple doublets, triplets, quartets, etc.</a:t>
            </a:r>
          </a:p>
          <a:p>
            <a:pPr lvl="1"/>
            <a:endParaRPr lang="en-US" dirty="0"/>
          </a:p>
        </p:txBody>
      </p:sp>
      <p:pic>
        <p:nvPicPr>
          <p:cNvPr id="4" name="Picture 4" descr="13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3657600"/>
            <a:ext cx="7969250" cy="296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8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13.4  </a:t>
            </a:r>
            <a:r>
              <a:rPr lang="en-US" baseline="30000" dirty="0" smtClean="0"/>
              <a:t>13</a:t>
            </a:r>
            <a:r>
              <a:rPr lang="en-US" dirty="0" smtClean="0"/>
              <a:t>C NMR Spectroscopy:  Signal Averaging and FT-NMR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natural abundance of the C-13 isotope is very small compared to the abundance of </a:t>
            </a:r>
            <a:r>
              <a:rPr lang="en-US" sz="2000" dirty="0" err="1" smtClean="0"/>
              <a:t>protium</a:t>
            </a:r>
            <a:r>
              <a:rPr lang="en-US" sz="2000" dirty="0" smtClean="0"/>
              <a:t> (H-1)</a:t>
            </a:r>
          </a:p>
          <a:p>
            <a:pPr lvl="1"/>
            <a:r>
              <a:rPr lang="en-US" sz="1800" dirty="0" smtClean="0"/>
              <a:t>This means that many scans are necessary in order to reduce the signal to noise ratio to an acceptable level</a:t>
            </a:r>
            <a:endParaRPr lang="en-US" sz="1800" dirty="0"/>
          </a:p>
        </p:txBody>
      </p:sp>
      <p:pic>
        <p:nvPicPr>
          <p:cNvPr id="4" name="Picture 4" descr="13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58641"/>
            <a:ext cx="5181600" cy="399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9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13.5  Characteristics of </a:t>
            </a:r>
            <a:r>
              <a:rPr lang="en-US" baseline="30000" dirty="0" smtClean="0"/>
              <a:t>13</a:t>
            </a:r>
            <a:r>
              <a:rPr lang="en-US" dirty="0" smtClean="0"/>
              <a:t>C NMR Spectroscopy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/>
          <a:lstStyle/>
          <a:p>
            <a:r>
              <a:rPr lang="en-US" dirty="0" smtClean="0"/>
              <a:t>Same exact theory as that for </a:t>
            </a:r>
            <a:r>
              <a:rPr lang="en-US" baseline="30000" dirty="0" smtClean="0"/>
              <a:t>1</a:t>
            </a:r>
            <a:r>
              <a:rPr lang="en-US" dirty="0" smtClean="0"/>
              <a:t>H NMR only this time we tell the instrument to look for </a:t>
            </a:r>
            <a:r>
              <a:rPr lang="en-US" baseline="30000" dirty="0" smtClean="0"/>
              <a:t>13</a:t>
            </a:r>
            <a:r>
              <a:rPr lang="en-US" dirty="0" smtClean="0"/>
              <a:t>C nuclei</a:t>
            </a:r>
          </a:p>
          <a:p>
            <a:pPr lvl="1"/>
            <a:r>
              <a:rPr lang="en-US" baseline="30000" dirty="0" smtClean="0"/>
              <a:t>13</a:t>
            </a:r>
            <a:r>
              <a:rPr lang="en-US" dirty="0" smtClean="0"/>
              <a:t>C spectra are always decoupled from other carbons as well as protons which eliminates overly complicated spectra</a:t>
            </a:r>
          </a:p>
          <a:p>
            <a:r>
              <a:rPr lang="en-US" baseline="30000" dirty="0" smtClean="0"/>
              <a:t>13</a:t>
            </a:r>
            <a:r>
              <a:rPr lang="en-US" dirty="0" smtClean="0"/>
              <a:t>C spectrum essentially gives us a carbon map for all unique chemical environments within a molecule</a:t>
            </a:r>
            <a:endParaRPr lang="en-US" dirty="0"/>
          </a:p>
        </p:txBody>
      </p:sp>
      <p:pic>
        <p:nvPicPr>
          <p:cNvPr id="4" name="Picture 4" descr="13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48877"/>
            <a:ext cx="8507413" cy="2909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453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Picture 4" descr="13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84802"/>
            <a:ext cx="7086600" cy="549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814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13.1  Nuclear Magnetic Resonance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the four different techniques discussed in this unit, </a:t>
            </a:r>
            <a:r>
              <a:rPr lang="en-US" dirty="0" err="1" smtClean="0"/>
              <a:t>NMR</a:t>
            </a:r>
            <a:r>
              <a:rPr lang="en-US" dirty="0" smtClean="0"/>
              <a:t> spectroscopy probably provides the most information</a:t>
            </a:r>
          </a:p>
          <a:p>
            <a:pPr lvl="1"/>
            <a:r>
              <a:rPr lang="en-US" dirty="0" smtClean="0"/>
              <a:t>Provides information on the H and C environments in a compound</a:t>
            </a:r>
          </a:p>
          <a:p>
            <a:r>
              <a:rPr lang="en-US" dirty="0" smtClean="0"/>
              <a:t>Not all nuclei are </a:t>
            </a:r>
            <a:r>
              <a:rPr lang="en-US" dirty="0" err="1" smtClean="0"/>
              <a:t>NMR</a:t>
            </a:r>
            <a:r>
              <a:rPr lang="en-US" dirty="0" smtClean="0"/>
              <a:t> active</a:t>
            </a:r>
          </a:p>
          <a:p>
            <a:pPr lvl="1"/>
            <a:r>
              <a:rPr lang="en-US" dirty="0" smtClean="0"/>
              <a:t>Those with nuclear spin = ½ are the most important</a:t>
            </a:r>
          </a:p>
          <a:p>
            <a:r>
              <a:rPr lang="en-US" dirty="0" smtClean="0"/>
              <a:t>Most elements have </a:t>
            </a:r>
            <a:r>
              <a:rPr lang="en-US" dirty="0" err="1" smtClean="0"/>
              <a:t>NMR</a:t>
            </a:r>
            <a:r>
              <a:rPr lang="en-US" dirty="0" smtClean="0"/>
              <a:t> active isotopes; however, isotopic abundance can render them useless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3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Behind </a:t>
            </a:r>
            <a:r>
              <a:rPr lang="en-US" dirty="0" err="1" smtClean="0"/>
              <a:t>NMR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9103" y="1981200"/>
            <a:ext cx="2362200" cy="1647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Spin of nuclei is random unless an external magnetic field is applied to the sample</a:t>
            </a:r>
            <a:endParaRPr lang="en-US" sz="1800" dirty="0"/>
          </a:p>
        </p:txBody>
      </p:sp>
      <p:pic>
        <p:nvPicPr>
          <p:cNvPr id="4" name="Picture 4" descr="13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" y="1676400"/>
            <a:ext cx="6208982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13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914" y="4572001"/>
            <a:ext cx="6046389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5101769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stronger the applied field the greater the energy difference between spin states: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</a:t>
            </a:r>
            <a:r>
              <a:rPr lang="en-US" dirty="0" err="1" smtClean="0"/>
              <a:t>NMR</a:t>
            </a:r>
            <a:r>
              <a:rPr lang="en-US" dirty="0" smtClean="0"/>
              <a:t> Absorptions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r>
              <a:rPr lang="en-US" dirty="0" smtClean="0"/>
              <a:t>Based on what we’ve discussed thus far, there would be nothing to distinguish the nuclei and there would be no point to </a:t>
            </a:r>
            <a:r>
              <a:rPr lang="en-US" dirty="0" err="1" smtClean="0"/>
              <a:t>NMR</a:t>
            </a:r>
            <a:r>
              <a:rPr lang="en-US" dirty="0" smtClean="0"/>
              <a:t> spectroscopy</a:t>
            </a:r>
          </a:p>
          <a:p>
            <a:pPr lvl="1"/>
            <a:r>
              <a:rPr lang="en-US" dirty="0" smtClean="0"/>
              <a:t>However, around each of the nuclei are electrons and it is the nature of the </a:t>
            </a:r>
            <a:r>
              <a:rPr lang="en-US" i="1" dirty="0" smtClean="0"/>
              <a:t>electronic</a:t>
            </a:r>
            <a:r>
              <a:rPr lang="en-US" dirty="0" smtClean="0"/>
              <a:t> environment that distinguishes the nuclei</a:t>
            </a:r>
          </a:p>
          <a:p>
            <a:pPr lvl="1"/>
            <a:r>
              <a:rPr lang="en-US" dirty="0" err="1" smtClean="0"/>
              <a:t>B</a:t>
            </a:r>
            <a:r>
              <a:rPr lang="en-US" baseline="-25000" dirty="0" err="1" smtClean="0"/>
              <a:t>effective</a:t>
            </a:r>
            <a:r>
              <a:rPr lang="en-US" dirty="0" smtClean="0"/>
              <a:t> =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applied</a:t>
            </a:r>
            <a:r>
              <a:rPr lang="en-US" dirty="0" smtClean="0"/>
              <a:t> –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local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13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5" y="3920100"/>
            <a:ext cx="7793990" cy="289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53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13.3  Chemical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295400"/>
          </a:xfrm>
        </p:spPr>
        <p:txBody>
          <a:bodyPr/>
          <a:lstStyle/>
          <a:p>
            <a:r>
              <a:rPr lang="en-US" dirty="0" err="1" smtClean="0"/>
              <a:t>NMR</a:t>
            </a:r>
            <a:r>
              <a:rPr lang="en-US" dirty="0" smtClean="0"/>
              <a:t> spectra are always referenced to an internal standard (typically </a:t>
            </a:r>
            <a:r>
              <a:rPr lang="en-US" dirty="0" err="1" smtClean="0"/>
              <a:t>tetramethylsilane</a:t>
            </a:r>
            <a:r>
              <a:rPr lang="en-US" dirty="0" smtClean="0"/>
              <a:t>) and peaks are always measured in ppm</a:t>
            </a:r>
            <a:endParaRPr lang="en-US" dirty="0"/>
          </a:p>
        </p:txBody>
      </p:sp>
      <p:pic>
        <p:nvPicPr>
          <p:cNvPr id="4" name="Picture 4" descr="13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8964613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60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13.8  </a:t>
            </a:r>
            <a:r>
              <a:rPr lang="en-US" baseline="30000" dirty="0" err="1" smtClean="0"/>
              <a:t>1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NMR</a:t>
            </a:r>
            <a:r>
              <a:rPr lang="en-US" dirty="0" smtClean="0"/>
              <a:t> Spectroscopy and Proton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24490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Proton NMR can become quite complex when considering enantiomers or </a:t>
            </a:r>
            <a:r>
              <a:rPr lang="en-US" dirty="0" err="1" smtClean="0"/>
              <a:t>diastereomers</a:t>
            </a:r>
            <a:r>
              <a:rPr lang="en-US" dirty="0" smtClean="0"/>
              <a:t> </a:t>
            </a:r>
            <a:r>
              <a:rPr lang="en-US" dirty="0" smtClean="0"/>
              <a:t>(or compounds </a:t>
            </a:r>
            <a:r>
              <a:rPr lang="en-US" dirty="0" smtClean="0"/>
              <a:t>with even more chiral centers)</a:t>
            </a:r>
          </a:p>
          <a:p>
            <a:r>
              <a:rPr lang="en-US" dirty="0" smtClean="0"/>
              <a:t>We will only look at relatively simple compounds to determine if their hydrogens are equivalent or not</a:t>
            </a:r>
          </a:p>
          <a:p>
            <a:r>
              <a:rPr lang="en-US" dirty="0" smtClean="0"/>
              <a:t>How many resonances (peaks) would you expect in the </a:t>
            </a:r>
            <a:r>
              <a:rPr lang="en-US" baseline="30000" dirty="0" err="1" smtClean="0"/>
              <a:t>1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NMR</a:t>
            </a:r>
            <a:r>
              <a:rPr lang="en-US" dirty="0" smtClean="0"/>
              <a:t> spectra for the following compounds:</a:t>
            </a:r>
          </a:p>
        </p:txBody>
      </p:sp>
      <p:pic>
        <p:nvPicPr>
          <p:cNvPr id="4" name="Picture 4" descr="13p47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4049243"/>
            <a:ext cx="6242050" cy="2808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9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13.9  Chemical Shifts in </a:t>
            </a:r>
            <a:r>
              <a:rPr lang="en-US" baseline="30000" dirty="0" err="1" smtClean="0"/>
              <a:t>1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NMR</a:t>
            </a:r>
            <a:r>
              <a:rPr lang="en-US" dirty="0" smtClean="0"/>
              <a:t>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Most protons will fall in the range of 0-10 ppm</a:t>
            </a:r>
          </a:p>
          <a:p>
            <a:pPr lvl="1"/>
            <a:r>
              <a:rPr lang="en-US" sz="1800" dirty="0" smtClean="0"/>
              <a:t>Carboxylic acid protons (if seen at all) will typically be around 12 ppm)</a:t>
            </a:r>
          </a:p>
          <a:p>
            <a:r>
              <a:rPr lang="en-US" sz="2000" dirty="0" smtClean="0"/>
              <a:t>Strongly shielded nuclei will be found on the right while </a:t>
            </a:r>
            <a:r>
              <a:rPr lang="en-US" sz="2000" dirty="0" err="1" smtClean="0"/>
              <a:t>deshielded</a:t>
            </a:r>
            <a:r>
              <a:rPr lang="en-US" sz="2000" dirty="0" smtClean="0"/>
              <a:t> will be found on the left</a:t>
            </a:r>
          </a:p>
          <a:p>
            <a:endParaRPr lang="en-US" sz="2000" dirty="0"/>
          </a:p>
        </p:txBody>
      </p:sp>
      <p:pic>
        <p:nvPicPr>
          <p:cNvPr id="4" name="Picture 4" descr="13T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7858765" cy="3796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3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13.10  Integration of </a:t>
            </a:r>
            <a:r>
              <a:rPr lang="en-US" baseline="30000" dirty="0" err="1" smtClean="0"/>
              <a:t>1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NMR</a:t>
            </a:r>
            <a:r>
              <a:rPr lang="en-US" dirty="0" smtClean="0"/>
              <a:t> Absorptions:  Proton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Let’s examine the spectrum of methyl 2,2-</a:t>
            </a:r>
            <a:r>
              <a:rPr lang="en-US" dirty="0" err="1" smtClean="0"/>
              <a:t>dimethylpropanoate</a:t>
            </a:r>
            <a:r>
              <a:rPr lang="en-US" dirty="0" smtClean="0"/>
              <a:t> shown below</a:t>
            </a:r>
          </a:p>
          <a:p>
            <a:pPr lvl="1"/>
            <a:r>
              <a:rPr lang="en-US" dirty="0" smtClean="0"/>
              <a:t>Two types of peaks observed; however, the peaks are not the same size</a:t>
            </a:r>
          </a:p>
          <a:p>
            <a:pPr lvl="1"/>
            <a:r>
              <a:rPr lang="en-US" dirty="0" smtClean="0"/>
              <a:t>By integrating the peak area we can determine the relative numbers of the different types of protons in a molecule</a:t>
            </a:r>
            <a:endParaRPr lang="en-US" dirty="0"/>
          </a:p>
        </p:txBody>
      </p:sp>
      <p:pic>
        <p:nvPicPr>
          <p:cNvPr id="4" name="Picture 4" descr="13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21597"/>
            <a:ext cx="7669213" cy="285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13.11  Spin—Spin Splitting in </a:t>
            </a:r>
            <a:r>
              <a:rPr lang="en-US" baseline="30000" dirty="0" err="1" smtClean="0"/>
              <a:t>1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NMR</a:t>
            </a:r>
            <a:r>
              <a:rPr lang="en-US" dirty="0" smtClean="0"/>
              <a:t> Spectra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considering one chemical environment (one set of chemically equivalent protons) you have to remember that they are affected by adjacent protons</a:t>
            </a:r>
          </a:p>
          <a:p>
            <a:pPr lvl="1"/>
            <a:r>
              <a:rPr lang="en-US" dirty="0" smtClean="0"/>
              <a:t>The electrons around these protons set up a tiny magnetic field of their own which splits the expected peak into a </a:t>
            </a:r>
            <a:r>
              <a:rPr lang="en-US" dirty="0" err="1" smtClean="0"/>
              <a:t>multiplet</a:t>
            </a:r>
            <a:endParaRPr lang="en-US" dirty="0" smtClean="0"/>
          </a:p>
          <a:p>
            <a:pPr lvl="1"/>
            <a:r>
              <a:rPr lang="en-US" dirty="0" smtClean="0"/>
              <a:t>The number of peaks expected can be predicted using the n + 1 rule</a:t>
            </a:r>
          </a:p>
          <a:p>
            <a:r>
              <a:rPr lang="en-US" dirty="0" smtClean="0"/>
              <a:t>Ex:  </a:t>
            </a:r>
            <a:r>
              <a:rPr lang="en-US" dirty="0" err="1" smtClean="0"/>
              <a:t>bromoethane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8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585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iRespondQuestionMaster</vt:lpstr>
      <vt:lpstr>iRespondGraphMaster</vt:lpstr>
      <vt:lpstr>Clarity</vt:lpstr>
      <vt:lpstr>Chapter 13</vt:lpstr>
      <vt:lpstr>Section 13.1  Nuclear Magnetic Resonance Spectroscopy</vt:lpstr>
      <vt:lpstr>Principle Behind NMR</vt:lpstr>
      <vt:lpstr>The Nature of NMR Absorptions</vt:lpstr>
      <vt:lpstr>Section 13.3  Chemical Shifts</vt:lpstr>
      <vt:lpstr>Section 13.8  1H NMR Spectroscopy and Proton Equivalence</vt:lpstr>
      <vt:lpstr>Section 13.9  Chemical Shifts in 1H NMR Spectroscopy</vt:lpstr>
      <vt:lpstr>Section 13.10  Integration of 1H NMR Absorptions:  Proton Counting</vt:lpstr>
      <vt:lpstr>Section 13.11  Spin—Spin Splitting in 1H NMR Spectra</vt:lpstr>
      <vt:lpstr>Section 13.12  More Complex Spin—Spin Splitting Patterns</vt:lpstr>
      <vt:lpstr>Section 13.4  13C NMR Spectroscopy:  Signal Averaging and FT-NMR</vt:lpstr>
      <vt:lpstr>Section 13.5  Characteristics of 13C NMR Spectroscopy 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John Cody</dc:creator>
  <cp:lastModifiedBy>John Cody</cp:lastModifiedBy>
  <cp:revision>15</cp:revision>
  <cp:lastPrinted>2016-04-13T13:10:27Z</cp:lastPrinted>
  <dcterms:created xsi:type="dcterms:W3CDTF">2014-04-14T13:05:22Z</dcterms:created>
  <dcterms:modified xsi:type="dcterms:W3CDTF">2016-04-13T13:27:33Z</dcterms:modified>
</cp:coreProperties>
</file>