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handoutMasterIdLst>
    <p:handoutMasterId r:id="rId16"/>
  </p:handout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995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CC0888-F876-404C-9C62-4421ECCF1344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9D9BCA-07D9-4E51-A09E-28353526B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131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F23E2A-E3AA-4BE3-AC9A-78004006C976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144B4BC-0D55-4265-B43E-9A3CE7952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225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F23E2A-E3AA-4BE3-AC9A-78004006C976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144B4BC-0D55-4265-B43E-9A3CE7952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856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F23E2A-E3AA-4BE3-AC9A-78004006C976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144B4BC-0D55-4265-B43E-9A3CE7952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2254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F23E2A-E3AA-4BE3-AC9A-78004006C976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144B4BC-0D55-4265-B43E-9A3CE7952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27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F23E2A-E3AA-4BE3-AC9A-78004006C976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144B4BC-0D55-4265-B43E-9A3CE7952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308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F23E2A-E3AA-4BE3-AC9A-78004006C976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144B4BC-0D55-4265-B43E-9A3CE7952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3297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F23E2A-E3AA-4BE3-AC9A-78004006C976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144B4BC-0D55-4265-B43E-9A3CE7952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9580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F23E2A-E3AA-4BE3-AC9A-78004006C976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144B4BC-0D55-4265-B43E-9A3CE7952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239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F23E2A-E3AA-4BE3-AC9A-78004006C976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144B4BC-0D55-4265-B43E-9A3CE7952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0700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F23E2A-E3AA-4BE3-AC9A-78004006C976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144B4BC-0D55-4265-B43E-9A3CE7952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6868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F23E2A-E3AA-4BE3-AC9A-78004006C976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144B4BC-0D55-4265-B43E-9A3CE7952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801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F23E2A-E3AA-4BE3-AC9A-78004006C976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144B4BC-0D55-4265-B43E-9A3CE7952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279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F23E2A-E3AA-4BE3-AC9A-78004006C976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144B4BC-0D55-4265-B43E-9A3CE7952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8561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3E2A-E3AA-4BE3-AC9A-78004006C976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4B4BC-0D55-4265-B43E-9A3CE795259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3E2A-E3AA-4BE3-AC9A-78004006C976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4B4BC-0D55-4265-B43E-9A3CE79525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3E2A-E3AA-4BE3-AC9A-78004006C976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4B4BC-0D55-4265-B43E-9A3CE795259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3E2A-E3AA-4BE3-AC9A-78004006C976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4B4BC-0D55-4265-B43E-9A3CE79525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3E2A-E3AA-4BE3-AC9A-78004006C976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4B4BC-0D55-4265-B43E-9A3CE795259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3E2A-E3AA-4BE3-AC9A-78004006C976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4B4BC-0D55-4265-B43E-9A3CE79525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3E2A-E3AA-4BE3-AC9A-78004006C976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4B4BC-0D55-4265-B43E-9A3CE79525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3E2A-E3AA-4BE3-AC9A-78004006C976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4B4BC-0D55-4265-B43E-9A3CE795259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3E2A-E3AA-4BE3-AC9A-78004006C976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4B4BC-0D55-4265-B43E-9A3CE79525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F23E2A-E3AA-4BE3-AC9A-78004006C976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144B4BC-0D55-4265-B43E-9A3CE7952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3089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3E2A-E3AA-4BE3-AC9A-78004006C976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4B4BC-0D55-4265-B43E-9A3CE79525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3E2A-E3AA-4BE3-AC9A-78004006C976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4B4BC-0D55-4265-B43E-9A3CE79525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F23E2A-E3AA-4BE3-AC9A-78004006C976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144B4BC-0D55-4265-B43E-9A3CE7952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329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F23E2A-E3AA-4BE3-AC9A-78004006C976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144B4BC-0D55-4265-B43E-9A3CE7952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958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F23E2A-E3AA-4BE3-AC9A-78004006C976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144B4BC-0D55-4265-B43E-9A3CE7952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23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F23E2A-E3AA-4BE3-AC9A-78004006C976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144B4BC-0D55-4265-B43E-9A3CE7952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070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F23E2A-E3AA-4BE3-AC9A-78004006C976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144B4BC-0D55-4265-B43E-9A3CE7952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686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F23E2A-E3AA-4BE3-AC9A-78004006C976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144B4BC-0D55-4265-B43E-9A3CE7952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801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38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5038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0F23E2A-E3AA-4BE3-AC9A-78004006C976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144B4BC-0D55-4265-B43E-9A3CE795259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Organohalides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51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Reactions with Grignard Reagents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048000"/>
          </a:xfrm>
        </p:spPr>
        <p:txBody>
          <a:bodyPr/>
          <a:lstStyle/>
          <a:p>
            <a:r>
              <a:rPr lang="en-US" dirty="0" smtClean="0"/>
              <a:t>We will look at many more reactions involving </a:t>
            </a:r>
            <a:r>
              <a:rPr lang="en-US" dirty="0" err="1" smtClean="0"/>
              <a:t>Grignards</a:t>
            </a:r>
            <a:r>
              <a:rPr lang="en-US" dirty="0" smtClean="0"/>
              <a:t> later, but for now we will only discuss how they can be used to convert </a:t>
            </a:r>
            <a:r>
              <a:rPr lang="en-US" dirty="0" smtClean="0"/>
              <a:t>alkyl halides </a:t>
            </a:r>
            <a:r>
              <a:rPr lang="en-US" dirty="0" smtClean="0"/>
              <a:t>to </a:t>
            </a:r>
            <a:r>
              <a:rPr lang="en-US" dirty="0" smtClean="0"/>
              <a:t>alkanes</a:t>
            </a:r>
          </a:p>
          <a:p>
            <a:pPr lvl="1"/>
            <a:r>
              <a:rPr lang="en-US" dirty="0" smtClean="0"/>
              <a:t>Not a very useful reaction but can eliminate halogens if necessary</a:t>
            </a:r>
            <a:endParaRPr lang="en-US" dirty="0"/>
          </a:p>
        </p:txBody>
      </p:sp>
      <p:pic>
        <p:nvPicPr>
          <p:cNvPr id="4" name="Picture 4" descr="10p346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03" y="3657600"/>
            <a:ext cx="8964613" cy="877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3352800" y="4419600"/>
            <a:ext cx="0" cy="7620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352800" y="5181600"/>
            <a:ext cx="2743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096000" y="4419600"/>
            <a:ext cx="0" cy="7620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657600" y="52578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Grignard Reagent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42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10.8  Organometallic Coupling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895600"/>
          </a:xfrm>
        </p:spPr>
        <p:txBody>
          <a:bodyPr/>
          <a:lstStyle/>
          <a:p>
            <a:r>
              <a:rPr lang="en-US" dirty="0" smtClean="0"/>
              <a:t>Additional organometallic reagents can be prepared from alkyl halides with various uses</a:t>
            </a:r>
          </a:p>
          <a:p>
            <a:pPr lvl="1"/>
            <a:r>
              <a:rPr lang="en-US" dirty="0" err="1" smtClean="0"/>
              <a:t>Alkyllithium</a:t>
            </a:r>
            <a:r>
              <a:rPr lang="en-US" dirty="0" smtClean="0"/>
              <a:t> reagents</a:t>
            </a:r>
          </a:p>
          <a:p>
            <a:pPr lvl="1"/>
            <a:r>
              <a:rPr lang="en-US" dirty="0" err="1" smtClean="0"/>
              <a:t>Organocuprates</a:t>
            </a:r>
            <a:r>
              <a:rPr lang="en-US" dirty="0" smtClean="0"/>
              <a:t> (Gilman reagents)</a:t>
            </a:r>
          </a:p>
          <a:p>
            <a:pPr lvl="1"/>
            <a:endParaRPr lang="en-US" dirty="0"/>
          </a:p>
          <a:p>
            <a:r>
              <a:rPr lang="en-US" dirty="0" err="1" smtClean="0"/>
              <a:t>Alkyllithium</a:t>
            </a:r>
            <a:r>
              <a:rPr lang="en-US" dirty="0" smtClean="0"/>
              <a:t> reagents are prepared by adding two equivalents of lithium metal to an alkyl halide:</a:t>
            </a:r>
            <a:endParaRPr lang="en-US" dirty="0"/>
          </a:p>
        </p:txBody>
      </p:sp>
      <p:pic>
        <p:nvPicPr>
          <p:cNvPr id="4" name="Picture 4" descr="10p346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16180"/>
            <a:ext cx="7847330" cy="231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47800" y="44196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Although nucleophilic, it is most commonly used as a base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572000" y="4876800"/>
            <a:ext cx="1143000" cy="45720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659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Gilman Reagents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066800"/>
          </a:xfrm>
        </p:spPr>
        <p:txBody>
          <a:bodyPr/>
          <a:lstStyle/>
          <a:p>
            <a:r>
              <a:rPr lang="en-US" dirty="0" smtClean="0"/>
              <a:t>Gilman reagents are prepared from two equivalents of an </a:t>
            </a:r>
            <a:r>
              <a:rPr lang="en-US" dirty="0" err="1" smtClean="0"/>
              <a:t>alkyllithium</a:t>
            </a:r>
            <a:r>
              <a:rPr lang="en-US" dirty="0" smtClean="0"/>
              <a:t> and copper (I) iodide:</a:t>
            </a:r>
            <a:endParaRPr lang="en-US" dirty="0"/>
          </a:p>
        </p:txBody>
      </p:sp>
      <p:pic>
        <p:nvPicPr>
          <p:cNvPr id="4" name="Picture 4" descr="10p347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590800"/>
            <a:ext cx="6769100" cy="1380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508000" y="4316730"/>
            <a:ext cx="39624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Can be used on any halide whatsoever:</a:t>
            </a:r>
          </a:p>
          <a:p>
            <a:pPr lvl="1"/>
            <a:r>
              <a:rPr lang="en-US" dirty="0" smtClean="0"/>
              <a:t>Alkyl</a:t>
            </a:r>
          </a:p>
          <a:p>
            <a:pPr lvl="1"/>
            <a:r>
              <a:rPr lang="en-US" dirty="0" smtClean="0"/>
              <a:t>Vinyl</a:t>
            </a:r>
          </a:p>
          <a:p>
            <a:pPr lvl="1"/>
            <a:r>
              <a:rPr lang="en-US" dirty="0" smtClean="0"/>
              <a:t>Aryl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9170" y="5248275"/>
            <a:ext cx="14478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410200"/>
            <a:ext cx="10763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2175" y="4114800"/>
            <a:ext cx="14192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4343400" y="3971711"/>
            <a:ext cx="4724400" cy="273388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286500" y="4495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Alkyl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10200" y="622935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Vinyl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43800" y="622935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Aryls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2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10.2  Structure of Alkyl Halides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4876800"/>
            <a:ext cx="5943600" cy="1905000"/>
          </a:xfrm>
        </p:spPr>
        <p:txBody>
          <a:bodyPr>
            <a:normAutofit/>
          </a:bodyPr>
          <a:lstStyle/>
          <a:p>
            <a:r>
              <a:rPr lang="en-US" dirty="0" smtClean="0"/>
              <a:t>Due to the high bond polarity alkyl halides act as good electrophiles</a:t>
            </a:r>
          </a:p>
          <a:p>
            <a:r>
              <a:rPr lang="en-US" dirty="0" smtClean="0"/>
              <a:t>Reactivity increases as the electronegativity of the halide increases</a:t>
            </a:r>
            <a:endParaRPr lang="en-US" dirty="0"/>
          </a:p>
        </p:txBody>
      </p:sp>
      <p:pic>
        <p:nvPicPr>
          <p:cNvPr id="4" name="Picture 4" descr="10T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47800"/>
            <a:ext cx="8964613" cy="327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648200"/>
            <a:ext cx="1676400" cy="2194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224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10.3  Preparing Alkyl Halides from Alkanes:  Radical Halogenation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124200"/>
          </a:xfrm>
        </p:spPr>
        <p:txBody>
          <a:bodyPr/>
          <a:lstStyle/>
          <a:p>
            <a:r>
              <a:rPr lang="en-US" dirty="0" smtClean="0"/>
              <a:t>Simple alkyl halides can be provided via a radical chain-reaction pathway with </a:t>
            </a:r>
            <a:r>
              <a:rPr lang="en-US" dirty="0" err="1" smtClean="0"/>
              <a:t>Cl</a:t>
            </a:r>
            <a:r>
              <a:rPr lang="en-US" baseline="-25000" dirty="0" err="1" smtClean="0"/>
              <a:t>2</a:t>
            </a:r>
            <a:r>
              <a:rPr lang="en-US" dirty="0" smtClean="0"/>
              <a:t> or </a:t>
            </a:r>
            <a:r>
              <a:rPr lang="en-US" dirty="0" err="1" smtClean="0"/>
              <a:t>Br</a:t>
            </a:r>
            <a:r>
              <a:rPr lang="en-US" baseline="-25000" dirty="0" err="1" smtClean="0"/>
              <a:t>2</a:t>
            </a:r>
            <a:r>
              <a:rPr lang="en-US" dirty="0" smtClean="0"/>
              <a:t> and light (</a:t>
            </a:r>
            <a:r>
              <a:rPr lang="en-US" i="1" dirty="0" smtClean="0"/>
              <a:t>h</a:t>
            </a:r>
            <a:r>
              <a:rPr lang="en-US" dirty="0" smtClean="0">
                <a:sym typeface="Symbol"/>
              </a:rPr>
              <a:t>)</a:t>
            </a:r>
          </a:p>
          <a:p>
            <a:pPr lvl="1"/>
            <a:r>
              <a:rPr lang="en-US" dirty="0" smtClean="0">
                <a:sym typeface="Symbol"/>
              </a:rPr>
              <a:t>Not very useful to the lack of control over the reaction and can lead to di-, tri-, and tetra-substituted products</a:t>
            </a:r>
          </a:p>
          <a:p>
            <a:r>
              <a:rPr lang="en-US" dirty="0" smtClean="0">
                <a:sym typeface="Symbol"/>
              </a:rPr>
              <a:t>Occurs via a three step mechanism:</a:t>
            </a:r>
          </a:p>
          <a:p>
            <a:pPr lvl="1"/>
            <a:r>
              <a:rPr lang="en-US" dirty="0" smtClean="0">
                <a:sym typeface="Symbol"/>
              </a:rPr>
              <a:t>Initiation</a:t>
            </a:r>
          </a:p>
          <a:p>
            <a:pPr lvl="1"/>
            <a:r>
              <a:rPr lang="en-US" dirty="0" smtClean="0">
                <a:sym typeface="Symbol"/>
              </a:rPr>
              <a:t>Propagation</a:t>
            </a:r>
          </a:p>
          <a:p>
            <a:pPr lvl="1"/>
            <a:r>
              <a:rPr lang="en-US" dirty="0" smtClean="0">
                <a:sym typeface="Symbol"/>
              </a:rPr>
              <a:t>Termination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86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 of Reactivity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0"/>
            <a:ext cx="8229600" cy="1905000"/>
          </a:xfrm>
        </p:spPr>
        <p:txBody>
          <a:bodyPr/>
          <a:lstStyle/>
          <a:p>
            <a:r>
              <a:rPr lang="en-US" dirty="0" smtClean="0"/>
              <a:t>Tertiary hydrogens are removed much more quickly because the resulting radical is more stabilized compared to a primary or secondary carbon</a:t>
            </a:r>
          </a:p>
          <a:p>
            <a:pPr lvl="1"/>
            <a:r>
              <a:rPr lang="en-US" dirty="0" smtClean="0"/>
              <a:t>This can be seen by drawing an energy diagram for the process</a:t>
            </a:r>
            <a:endParaRPr lang="en-US" dirty="0"/>
          </a:p>
        </p:txBody>
      </p:sp>
      <p:pic>
        <p:nvPicPr>
          <p:cNvPr id="4" name="Picture 4" descr="10p337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4650" y="1371600"/>
            <a:ext cx="5854700" cy="3009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873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10.4  Preparing Alkyl Halides from Alkenes:  </a:t>
            </a:r>
            <a:r>
              <a:rPr lang="en-US" dirty="0" err="1" smtClean="0"/>
              <a:t>Allylic</a:t>
            </a:r>
            <a:r>
              <a:rPr lang="en-US" dirty="0" smtClean="0"/>
              <a:t> </a:t>
            </a:r>
            <a:r>
              <a:rPr lang="en-US" dirty="0" err="1" smtClean="0"/>
              <a:t>Bromination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981200"/>
          </a:xfrm>
        </p:spPr>
        <p:txBody>
          <a:bodyPr/>
          <a:lstStyle/>
          <a:p>
            <a:r>
              <a:rPr lang="en-US" dirty="0" smtClean="0"/>
              <a:t>We have already seen reactions involving the </a:t>
            </a:r>
            <a:r>
              <a:rPr lang="en-US" dirty="0" err="1" smtClean="0"/>
              <a:t>bromination</a:t>
            </a:r>
            <a:r>
              <a:rPr lang="en-US" dirty="0" smtClean="0"/>
              <a:t> of alkenes where the double bond is actually broken to form either mono- or di-bromides</a:t>
            </a:r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Allylic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bromination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involves the reaction of alkenes with </a:t>
            </a:r>
            <a:r>
              <a:rPr lang="en-US" dirty="0" err="1" smtClean="0"/>
              <a:t>NBS</a:t>
            </a:r>
            <a:r>
              <a:rPr lang="en-US" dirty="0" smtClean="0"/>
              <a:t> where the double bond remains intact:</a:t>
            </a:r>
            <a:endParaRPr lang="en-US" dirty="0"/>
          </a:p>
        </p:txBody>
      </p:sp>
      <p:pic>
        <p:nvPicPr>
          <p:cNvPr id="4" name="Picture 4" descr="10p339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249" y="3657600"/>
            <a:ext cx="6921501" cy="3101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934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Allylic</a:t>
            </a:r>
            <a:r>
              <a:rPr lang="en-US" dirty="0" smtClean="0"/>
              <a:t> vs. </a:t>
            </a:r>
            <a:r>
              <a:rPr lang="en-US" dirty="0" err="1" smtClean="0"/>
              <a:t>Vinylic</a:t>
            </a:r>
            <a:r>
              <a:rPr lang="en-US" dirty="0" smtClean="0"/>
              <a:t> Positions</a:t>
            </a:r>
            <a:endParaRPr lang="en-US" dirty="0"/>
          </a:p>
        </p:txBody>
      </p:sp>
      <p:pic>
        <p:nvPicPr>
          <p:cNvPr id="4" name="Picture 4" descr="10p340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490" y="1524000"/>
            <a:ext cx="7653020" cy="2356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 descr="10p340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93" y="4400233"/>
            <a:ext cx="8964613" cy="2465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521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10.5  Stability of the </a:t>
            </a:r>
            <a:r>
              <a:rPr lang="en-US" dirty="0" err="1" smtClean="0"/>
              <a:t>Allyl</a:t>
            </a:r>
            <a:r>
              <a:rPr lang="en-US" dirty="0" smtClean="0"/>
              <a:t> Radical:  Resonance Revisited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752600"/>
          </a:xfrm>
        </p:spPr>
        <p:txBody>
          <a:bodyPr/>
          <a:lstStyle/>
          <a:p>
            <a:r>
              <a:rPr lang="en-US" dirty="0" smtClean="0"/>
              <a:t>The radical that is initially formed in free radical halogenation occupies a p orbital and essentially extends the </a:t>
            </a:r>
            <a:r>
              <a:rPr lang="en-US" dirty="0" smtClean="0">
                <a:sym typeface="Symbol"/>
              </a:rPr>
              <a:t> system allowing for resonance structures to be drawn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429000"/>
            <a:ext cx="2809875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3943350" y="4471987"/>
            <a:ext cx="5147310" cy="220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While resonance forms impart stability it also creates problems when attempting to use it in organic synthesis</a:t>
            </a:r>
          </a:p>
          <a:p>
            <a:pPr lvl="1"/>
            <a:r>
              <a:rPr lang="en-US" dirty="0" smtClean="0"/>
              <a:t>Example:  4,4-</a:t>
            </a:r>
            <a:r>
              <a:rPr lang="en-US" dirty="0" err="1" smtClean="0"/>
              <a:t>Dimethylcyclohexene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04410" y="2971800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sym typeface="Symbol"/>
              </a:rPr>
              <a:t>-system extended over three carbons instead of two</a:t>
            </a:r>
            <a:endParaRPr lang="en-US" b="1" dirty="0">
              <a:solidFill>
                <a:srgbClr val="00B05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438400" y="3294965"/>
            <a:ext cx="2366010" cy="210235"/>
          </a:xfrm>
          <a:prstGeom prst="straightConnector1">
            <a:avLst/>
          </a:prstGeom>
          <a:ln w="254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700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10.6  Preparing Alkyl Halides from Alcohols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981200"/>
          </a:xfrm>
        </p:spPr>
        <p:txBody>
          <a:bodyPr/>
          <a:lstStyle/>
          <a:p>
            <a:r>
              <a:rPr lang="en-US" dirty="0" smtClean="0"/>
              <a:t>Easiest method involves treating the alcohol precursor with </a:t>
            </a:r>
            <a:r>
              <a:rPr lang="en-US" dirty="0" err="1" smtClean="0"/>
              <a:t>HX</a:t>
            </a:r>
            <a:r>
              <a:rPr lang="en-US" dirty="0" smtClean="0"/>
              <a:t> to produce the alkyl halide</a:t>
            </a:r>
          </a:p>
          <a:p>
            <a:pPr lvl="1"/>
            <a:r>
              <a:rPr lang="en-US" dirty="0" smtClean="0"/>
              <a:t>Works well with tertiary alcohols but reaction is significant slower with primary and secondary (alternative methods work better for these alcohols)</a:t>
            </a:r>
          </a:p>
          <a:p>
            <a:pPr lvl="1"/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0"/>
            <a:ext cx="5311107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1668" y="5410200"/>
            <a:ext cx="530542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549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10p345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225" y="3924880"/>
            <a:ext cx="7067550" cy="2883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10.7  Reactions of Alkyl Halides:  Grignard Reagents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590800"/>
          </a:xfrm>
        </p:spPr>
        <p:txBody>
          <a:bodyPr/>
          <a:lstStyle/>
          <a:p>
            <a:r>
              <a:rPr lang="en-US" dirty="0" smtClean="0"/>
              <a:t>Alkyl halides will react with elemental magnesium to produce a </a:t>
            </a:r>
            <a:r>
              <a:rPr lang="en-US" dirty="0" smtClean="0">
                <a:solidFill>
                  <a:srgbClr val="FF0000"/>
                </a:solidFill>
              </a:rPr>
              <a:t>Grignard </a:t>
            </a:r>
            <a:r>
              <a:rPr lang="en-US" dirty="0" smtClean="0"/>
              <a:t>reagent</a:t>
            </a:r>
          </a:p>
          <a:p>
            <a:pPr lvl="1"/>
            <a:r>
              <a:rPr lang="en-US" dirty="0" smtClean="0"/>
              <a:t>The first example of an organometallic compound which contains a C—M  bond</a:t>
            </a:r>
          </a:p>
          <a:p>
            <a:pPr lvl="1"/>
            <a:r>
              <a:rPr lang="en-US" dirty="0" smtClean="0"/>
              <a:t>The more polarized the C—X bond the greater reactivity towards Mg</a:t>
            </a:r>
          </a:p>
          <a:p>
            <a:pPr lvl="2"/>
            <a:r>
              <a:rPr lang="en-US" dirty="0" smtClean="0"/>
              <a:t>(Fluorides rarely react)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55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473</Words>
  <Application>Microsoft Office PowerPoint</Application>
  <PresentationFormat>On-screen Show (4:3)</PresentationFormat>
  <Paragraphs>52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iRespondQuestionMaster</vt:lpstr>
      <vt:lpstr>iRespondGraphMaster</vt:lpstr>
      <vt:lpstr>Clarity</vt:lpstr>
      <vt:lpstr>Chapter 10</vt:lpstr>
      <vt:lpstr>Section 10.2  Structure of Alkyl Halides</vt:lpstr>
      <vt:lpstr>Section 10.3  Preparing Alkyl Halides from Alkanes:  Radical Halogenation</vt:lpstr>
      <vt:lpstr>Order of Reactivity</vt:lpstr>
      <vt:lpstr>Section 10.4  Preparing Alkyl Halides from Alkenes:  Allylic Bromination</vt:lpstr>
      <vt:lpstr>Allylic vs. Vinylic Positions</vt:lpstr>
      <vt:lpstr>Section 10.5  Stability of the Allyl Radical:  Resonance Revisited</vt:lpstr>
      <vt:lpstr>Section 10.6  Preparing Alkyl Halides from Alcohols</vt:lpstr>
      <vt:lpstr>Section 10.7  Reactions of Alkyl Halides:  Grignard Reagents</vt:lpstr>
      <vt:lpstr>Reactions with Grignard Reagents</vt:lpstr>
      <vt:lpstr>Section 10.8  Organometallic Coupling Reactions</vt:lpstr>
      <vt:lpstr>Gilman Reagents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10</dc:title>
  <dc:creator>John Cody</dc:creator>
  <cp:lastModifiedBy>John Cody</cp:lastModifiedBy>
  <cp:revision>19</cp:revision>
  <cp:lastPrinted>2014-03-18T18:00:54Z</cp:lastPrinted>
  <dcterms:created xsi:type="dcterms:W3CDTF">2014-03-17T16:54:51Z</dcterms:created>
  <dcterms:modified xsi:type="dcterms:W3CDTF">2014-03-18T19:30:43Z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</Properties>
</file>