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7" r:id="rId13"/>
    <p:sldId id="271" r:id="rId14"/>
    <p:sldId id="272" r:id="rId15"/>
    <p:sldId id="273" r:id="rId16"/>
    <p:sldId id="274" r:id="rId17"/>
    <p:sldId id="288" r:id="rId18"/>
    <p:sldId id="289" r:id="rId19"/>
    <p:sldId id="278" r:id="rId20"/>
    <p:sldId id="279" r:id="rId21"/>
    <p:sldId id="282" r:id="rId22"/>
    <p:sldId id="287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C27191-38B4-4878-ADDA-352C2D2E8E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4365AD-429F-4A87-9796-57981E3552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FDF283-FEAE-481D-A01E-56059ED8DB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A17231-26C5-4C68-B79D-AC1E185407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4826A8-A1CB-4AD9-85E3-8629A7498C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6EB920-0BC9-45A3-B78C-FB7B794D18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83976E-8436-4D35-A7A3-A0227BEEE5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52392C-FAFF-4BBA-9EBA-7925A2BF1F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8A0AA3-EBBA-475F-B350-5BE2569B15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EA9334-E76E-4391-93DB-188666C1F1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E9F3D5-C5EF-46FC-ADED-774AA34E85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A17231-26C5-4C68-B79D-AC1E185407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4365AD-429F-4A87-9796-57981E3552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FDF283-FEAE-481D-A01E-56059ED8DB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A17231-26C5-4C68-B79D-AC1E185407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4826A8-A1CB-4AD9-85E3-8629A7498C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6EB920-0BC9-45A3-B78C-FB7B794D18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83976E-8436-4D35-A7A3-A0227BEEE5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52392C-FAFF-4BBA-9EBA-7925A2BF1F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8A0AA3-EBBA-475F-B350-5BE2569B15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EA9334-E76E-4391-93DB-188666C1F1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E9F3D5-C5EF-46FC-ADED-774AA34E85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826A8-A1CB-4AD9-85E3-8629A7498C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4365AD-429F-4A87-9796-57981E3552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FDF283-FEAE-481D-A01E-56059ED8DB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6EB920-0BC9-45A3-B78C-FB7B794D18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3976E-8436-4D35-A7A3-A0227BEEE5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52392C-FAFF-4BBA-9EBA-7925A2BF1F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A0AA3-EBBA-475F-B350-5BE2569B15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EA9334-E76E-4391-93DB-188666C1F1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9F3D5-C5EF-46FC-ADED-774AA34E85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2E99191-CC52-4A75-AFB2-FC8496A1A0C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smtClean="0"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iRespond Graph</a:t>
            </a:r>
          </a:p>
        </p:txBody>
      </p:sp>
      <p:grpSp>
        <p:nvGrpSpPr>
          <p:cNvPr id="4096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67%</a:t>
              </a:r>
            </a:p>
          </p:txBody>
        </p:sp>
      </p:grpSp>
      <p:grpSp>
        <p:nvGrpSpPr>
          <p:cNvPr id="4097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600" dirty="0" smtClean="0"/>
              <a:t>Liquids and Solids</a:t>
            </a:r>
            <a:endParaRPr lang="en-US" sz="4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Predicting Boiling Points Using IMFs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52503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/>
              <a:t>Identify the intermolecular forces and predict which substance of each pair has the stronger force of attraction.</a:t>
            </a:r>
          </a:p>
          <a:p>
            <a:pPr marL="0" indent="0"/>
            <a:r>
              <a:rPr lang="en-US" dirty="0"/>
              <a:t> CF</a:t>
            </a:r>
            <a:r>
              <a:rPr lang="en-US" baseline="-25000" dirty="0"/>
              <a:t>4</a:t>
            </a:r>
            <a:r>
              <a:rPr lang="en-US" dirty="0"/>
              <a:t> and CCl</a:t>
            </a:r>
            <a:r>
              <a:rPr lang="en-US" baseline="-25000" dirty="0"/>
              <a:t>4</a:t>
            </a:r>
            <a:endParaRPr lang="en-US" dirty="0"/>
          </a:p>
          <a:p>
            <a:pPr marL="0" indent="0"/>
            <a:r>
              <a:rPr lang="en-US" dirty="0"/>
              <a:t> CH</a:t>
            </a:r>
            <a:r>
              <a:rPr lang="en-US" baseline="-25000" dirty="0"/>
              <a:t>3</a:t>
            </a:r>
            <a:r>
              <a:rPr lang="en-US" dirty="0"/>
              <a:t>OH and CHCl</a:t>
            </a:r>
            <a:r>
              <a:rPr lang="en-US" baseline="-25000" dirty="0"/>
              <a:t>3</a:t>
            </a:r>
            <a:endParaRPr lang="en-US" dirty="0"/>
          </a:p>
          <a:p>
            <a:pPr marL="0" indent="0"/>
            <a:r>
              <a:rPr lang="en-US" dirty="0"/>
              <a:t> </a:t>
            </a:r>
            <a:r>
              <a:rPr lang="en-US" dirty="0" err="1"/>
              <a:t>ClF</a:t>
            </a:r>
            <a:r>
              <a:rPr lang="en-US" dirty="0"/>
              <a:t> and </a:t>
            </a:r>
            <a:r>
              <a:rPr lang="en-US" dirty="0" err="1" smtClean="0"/>
              <a:t>BrF</a:t>
            </a: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Vapor Pressure and Changes of State--Section 10.8</a:t>
            </a:r>
            <a:endParaRPr lang="en-US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428750"/>
          </a:xfrm>
        </p:spPr>
        <p:txBody>
          <a:bodyPr/>
          <a:lstStyle/>
          <a:p>
            <a:r>
              <a:rPr lang="en-US" sz="2800" dirty="0"/>
              <a:t>As the individual particles of a solid, liquid, or gas gain or lose kinetic energy, they may go through a series of </a:t>
            </a:r>
            <a:r>
              <a:rPr lang="en-US" sz="2800" dirty="0">
                <a:solidFill>
                  <a:srgbClr val="FF0000"/>
                </a:solidFill>
              </a:rPr>
              <a:t>phase changes</a:t>
            </a:r>
          </a:p>
        </p:txBody>
      </p:sp>
      <p:pic>
        <p:nvPicPr>
          <p:cNvPr id="8196" name="Picture 4" descr="11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95625"/>
            <a:ext cx="5364163" cy="37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2976"/>
            <a:ext cx="8229600" cy="930628"/>
          </a:xfrm>
        </p:spPr>
        <p:txBody>
          <a:bodyPr/>
          <a:lstStyle/>
          <a:p>
            <a:r>
              <a:rPr lang="en-US" sz="3600" dirty="0"/>
              <a:t>Heat of Fusion and Heat of Vaporization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3772"/>
            <a:ext cx="8229600" cy="344285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Heat of fusion</a:t>
            </a:r>
            <a:r>
              <a:rPr lang="en-US" sz="2800" dirty="0"/>
              <a:t>, </a:t>
            </a:r>
            <a:r>
              <a:rPr lang="en-US" sz="2800" dirty="0">
                <a:sym typeface="Symbol" pitchFamily="18" charset="2"/>
              </a:rPr>
              <a:t></a:t>
            </a:r>
            <a:r>
              <a:rPr lang="en-US" sz="2800" dirty="0" err="1">
                <a:sym typeface="Symbol" pitchFamily="18" charset="2"/>
              </a:rPr>
              <a:t>H</a:t>
            </a:r>
            <a:r>
              <a:rPr lang="en-US" sz="2800" i="1" baseline="-25000" dirty="0" err="1">
                <a:sym typeface="Symbol" pitchFamily="18" charset="2"/>
              </a:rPr>
              <a:t>fus</a:t>
            </a:r>
            <a:r>
              <a:rPr lang="en-US" sz="2800" dirty="0">
                <a:sym typeface="Symbol" pitchFamily="18" charset="2"/>
              </a:rPr>
              <a:t>, is the amount of energy required to convert a solid into a liquid (melt)</a:t>
            </a:r>
          </a:p>
          <a:p>
            <a:pPr lvl="1"/>
            <a:r>
              <a:rPr lang="en-US" sz="2400" dirty="0">
                <a:sym typeface="Symbol" pitchFamily="18" charset="2"/>
              </a:rPr>
              <a:t>Ex:  H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O (</a:t>
            </a:r>
            <a:r>
              <a:rPr lang="en-US" sz="2400" i="1" dirty="0">
                <a:sym typeface="Symbol" pitchFamily="18" charset="2"/>
              </a:rPr>
              <a:t>s</a:t>
            </a:r>
            <a:r>
              <a:rPr lang="en-US" sz="2400" dirty="0">
                <a:sym typeface="Symbol" pitchFamily="18" charset="2"/>
              </a:rPr>
              <a:t>)        H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O (</a:t>
            </a:r>
            <a:r>
              <a:rPr lang="en-US" sz="2400" i="1" dirty="0">
                <a:sym typeface="Symbol" pitchFamily="18" charset="2"/>
              </a:rPr>
              <a:t>l</a:t>
            </a:r>
            <a:r>
              <a:rPr lang="en-US" sz="2400" dirty="0">
                <a:sym typeface="Symbol" pitchFamily="18" charset="2"/>
              </a:rPr>
              <a:t>)     </a:t>
            </a:r>
            <a:r>
              <a:rPr lang="en-US" sz="2400" dirty="0" err="1">
                <a:sym typeface="Symbol" pitchFamily="18" charset="2"/>
              </a:rPr>
              <a:t>H</a:t>
            </a:r>
            <a:r>
              <a:rPr lang="en-US" sz="2400" i="1" baseline="-25000" dirty="0" err="1">
                <a:sym typeface="Symbol" pitchFamily="18" charset="2"/>
              </a:rPr>
              <a:t>fus</a:t>
            </a:r>
            <a:r>
              <a:rPr lang="en-US" sz="2400" dirty="0">
                <a:sym typeface="Symbol" pitchFamily="18" charset="2"/>
              </a:rPr>
              <a:t> = 6.01 kJ/mol</a:t>
            </a:r>
          </a:p>
          <a:p>
            <a:pPr lvl="1"/>
            <a:endParaRPr lang="en-US" sz="2400" dirty="0" smtClean="0">
              <a:sym typeface="Symbol" pitchFamily="18" charset="2"/>
            </a:endParaRPr>
          </a:p>
          <a:p>
            <a:pPr lvl="1"/>
            <a:endParaRPr lang="en-US" sz="2400" dirty="0">
              <a:sym typeface="Symbol" pitchFamily="18" charset="2"/>
            </a:endParaRPr>
          </a:p>
          <a:p>
            <a:pPr lvl="1"/>
            <a:endParaRPr lang="en-US" sz="2400" dirty="0">
              <a:sym typeface="Symbol" pitchFamily="18" charset="2"/>
            </a:endParaRPr>
          </a:p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Heat of vaporization</a:t>
            </a:r>
            <a:r>
              <a:rPr lang="en-US" sz="2800" dirty="0">
                <a:sym typeface="Symbol" pitchFamily="18" charset="2"/>
              </a:rPr>
              <a:t>, </a:t>
            </a:r>
            <a:r>
              <a:rPr lang="en-US" sz="2800" dirty="0" err="1">
                <a:sym typeface="Symbol" pitchFamily="18" charset="2"/>
              </a:rPr>
              <a:t>H</a:t>
            </a:r>
            <a:r>
              <a:rPr lang="en-US" sz="2800" i="1" baseline="-25000" dirty="0" err="1">
                <a:sym typeface="Symbol" pitchFamily="18" charset="2"/>
              </a:rPr>
              <a:t>vap</a:t>
            </a:r>
            <a:r>
              <a:rPr lang="en-US" sz="2800" dirty="0">
                <a:sym typeface="Symbol" pitchFamily="18" charset="2"/>
              </a:rPr>
              <a:t>, refers to the energy required to convert a liquid into a gas or vapor</a:t>
            </a:r>
          </a:p>
          <a:p>
            <a:pPr lvl="1"/>
            <a:r>
              <a:rPr lang="en-US" sz="2400" dirty="0">
                <a:sym typeface="Symbol" pitchFamily="18" charset="2"/>
              </a:rPr>
              <a:t>Ex:  H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O (</a:t>
            </a:r>
            <a:r>
              <a:rPr lang="en-US" sz="2400" i="1" dirty="0">
                <a:sym typeface="Symbol" pitchFamily="18" charset="2"/>
              </a:rPr>
              <a:t>l</a:t>
            </a:r>
            <a:r>
              <a:rPr lang="en-US" sz="2400" dirty="0">
                <a:sym typeface="Symbol" pitchFamily="18" charset="2"/>
              </a:rPr>
              <a:t>)        H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O (</a:t>
            </a:r>
            <a:r>
              <a:rPr lang="en-US" sz="2400" i="1" dirty="0">
                <a:sym typeface="Symbol" pitchFamily="18" charset="2"/>
              </a:rPr>
              <a:t>g</a:t>
            </a:r>
            <a:r>
              <a:rPr lang="en-US" sz="2400" dirty="0">
                <a:sym typeface="Symbol" pitchFamily="18" charset="2"/>
              </a:rPr>
              <a:t>)     </a:t>
            </a:r>
            <a:r>
              <a:rPr lang="en-US" sz="2400" dirty="0" err="1">
                <a:sym typeface="Symbol" pitchFamily="18" charset="2"/>
              </a:rPr>
              <a:t>H</a:t>
            </a:r>
            <a:r>
              <a:rPr lang="en-US" sz="2400" i="1" baseline="-25000" dirty="0" err="1">
                <a:sym typeface="Symbol" pitchFamily="18" charset="2"/>
              </a:rPr>
              <a:t>vap</a:t>
            </a:r>
            <a:r>
              <a:rPr lang="en-US" sz="2400" dirty="0">
                <a:sym typeface="Symbol" pitchFamily="18" charset="2"/>
              </a:rPr>
              <a:t> = 40.7 kJ/mol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75710" y="2711306"/>
          <a:ext cx="388938" cy="37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3" imgW="266400" imgH="380880" progId="Equation.3">
                  <p:embed/>
                </p:oleObj>
              </mc:Choice>
              <mc:Fallback>
                <p:oleObj name="Equation" r:id="rId3" imgW="2664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710" y="2711306"/>
                        <a:ext cx="388938" cy="376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20868" y="5398942"/>
          <a:ext cx="369888" cy="35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Equation" r:id="rId5" imgW="266400" imgH="380880" progId="Equation.3">
                  <p:embed/>
                </p:oleObj>
              </mc:Choice>
              <mc:Fallback>
                <p:oleObj name="Equation" r:id="rId5" imgW="26640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868" y="5398942"/>
                        <a:ext cx="369888" cy="358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0413" y="5416550"/>
            <a:ext cx="7926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What can be said about the intermolecular forces</a:t>
            </a:r>
          </a:p>
          <a:p>
            <a:r>
              <a:rPr lang="en-US" sz="2800"/>
              <a:t>for each of the compounds shown here?</a:t>
            </a:r>
          </a:p>
        </p:txBody>
      </p:sp>
      <p:pic>
        <p:nvPicPr>
          <p:cNvPr id="14341" name="Picture 5" descr="11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38" y="1565275"/>
            <a:ext cx="76200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of Sublimation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rare occasions compounds will change directly from a solid into a gas</a:t>
            </a:r>
          </a:p>
          <a:p>
            <a:pPr lvl="1"/>
            <a:r>
              <a:rPr lang="en-US" dirty="0"/>
              <a:t>Ex:  CO</a:t>
            </a:r>
            <a:r>
              <a:rPr lang="en-US" baseline="-25000" dirty="0"/>
              <a:t>2</a:t>
            </a:r>
            <a:r>
              <a:rPr lang="en-US" dirty="0"/>
              <a:t> (dry ice) and I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Heat of sublimation</a:t>
            </a:r>
            <a:r>
              <a:rPr lang="en-US" dirty="0"/>
              <a:t>,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 err="1">
                <a:sym typeface="Symbol" pitchFamily="18" charset="2"/>
              </a:rPr>
              <a:t>H</a:t>
            </a:r>
            <a:r>
              <a:rPr lang="en-US" i="1" baseline="-25000" dirty="0" err="1">
                <a:sym typeface="Symbol" pitchFamily="18" charset="2"/>
              </a:rPr>
              <a:t>sub</a:t>
            </a:r>
            <a:r>
              <a:rPr lang="en-US" dirty="0"/>
              <a:t> is therefore the sum of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 err="1">
                <a:sym typeface="Symbol" pitchFamily="18" charset="2"/>
              </a:rPr>
              <a:t>H</a:t>
            </a:r>
            <a:r>
              <a:rPr lang="en-US" i="1" baseline="-25000" dirty="0" err="1">
                <a:sym typeface="Symbol" pitchFamily="18" charset="2"/>
              </a:rPr>
              <a:t>fus</a:t>
            </a:r>
            <a:r>
              <a:rPr lang="en-US" dirty="0">
                <a:sym typeface="Symbol" pitchFamily="18" charset="2"/>
              </a:rPr>
              <a:t> and </a:t>
            </a:r>
            <a:r>
              <a:rPr lang="en-US" dirty="0" err="1">
                <a:sym typeface="Symbol" pitchFamily="18" charset="2"/>
              </a:rPr>
              <a:t>H</a:t>
            </a:r>
            <a:r>
              <a:rPr lang="en-US" i="1" baseline="-25000" dirty="0" err="1">
                <a:sym typeface="Symbol" pitchFamily="18" charset="2"/>
              </a:rPr>
              <a:t>vap</a:t>
            </a:r>
            <a:r>
              <a:rPr lang="en-US" dirty="0">
                <a:sym typeface="Symbol" pitchFamily="18" charset="2"/>
              </a:rPr>
              <a:t> </a:t>
            </a:r>
            <a:endParaRPr lang="en-US" dirty="0" smtClean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Ex:  CO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)         CO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i="1" dirty="0">
                <a:sym typeface="Symbol" pitchFamily="18" charset="2"/>
              </a:rPr>
              <a:t>g</a:t>
            </a:r>
            <a:r>
              <a:rPr lang="en-US" dirty="0">
                <a:sym typeface="Symbol" pitchFamily="18" charset="2"/>
              </a:rPr>
              <a:t>)   </a:t>
            </a:r>
            <a:r>
              <a:rPr lang="en-US" dirty="0" err="1">
                <a:sym typeface="Symbol" pitchFamily="18" charset="2"/>
              </a:rPr>
              <a:t>H</a:t>
            </a:r>
            <a:r>
              <a:rPr lang="en-US" i="1" baseline="-25000" dirty="0" err="1">
                <a:sym typeface="Symbol" pitchFamily="18" charset="2"/>
              </a:rPr>
              <a:t>sub</a:t>
            </a:r>
            <a:r>
              <a:rPr lang="en-US" dirty="0"/>
              <a:t> = 25.2 kJ/mol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01148" y="5635768"/>
          <a:ext cx="4540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3" imgW="266400" imgH="380880" progId="Equation.3">
                  <p:embed/>
                </p:oleObj>
              </mc:Choice>
              <mc:Fallback>
                <p:oleObj name="Equation" r:id="rId3" imgW="2664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48" y="5635768"/>
                        <a:ext cx="4540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Heating Curves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836613"/>
          </a:xfrm>
        </p:spPr>
        <p:txBody>
          <a:bodyPr/>
          <a:lstStyle/>
          <a:p>
            <a:r>
              <a:rPr lang="en-US"/>
              <a:t>Heating curve for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pic>
        <p:nvPicPr>
          <p:cNvPr id="19460" name="Picture 4" descr="11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475" y="2232025"/>
            <a:ext cx="5959475" cy="462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7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Enthalpy Changes Associated with Phase Changes</a:t>
            </a:r>
          </a:p>
        </p:txBody>
      </p:sp>
      <p:sp>
        <p:nvSpPr>
          <p:cNvPr id="20935" name="Rectangle 455"/>
          <p:cNvSpPr>
            <a:spLocks noGrp="1" noChangeArrowheads="1"/>
          </p:cNvSpPr>
          <p:nvPr>
            <p:ph type="body" sz="half" idx="1"/>
          </p:nvPr>
        </p:nvSpPr>
        <p:spPr>
          <a:xfrm>
            <a:off x="550717" y="1808018"/>
            <a:ext cx="8416301" cy="3216266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/>
              <a:t>Calculate the enthalpy change upon converting </a:t>
            </a:r>
            <a:r>
              <a:rPr lang="en-US" sz="2400" dirty="0" smtClean="0"/>
              <a:t>2.30 </a:t>
            </a:r>
            <a:r>
              <a:rPr lang="en-US" sz="2400" dirty="0"/>
              <a:t>mol of ice at -25 </a:t>
            </a:r>
            <a:r>
              <a:rPr lang="en-US" sz="2400" baseline="30000" dirty="0">
                <a:sym typeface="Symbol" pitchFamily="18" charset="2"/>
              </a:rPr>
              <a:t></a:t>
            </a:r>
            <a:r>
              <a:rPr lang="en-US" sz="2400" dirty="0">
                <a:sym typeface="Symbol" pitchFamily="18" charset="2"/>
              </a:rPr>
              <a:t>C to water vapor steam at 125 </a:t>
            </a:r>
            <a:r>
              <a:rPr lang="en-US" sz="2400" baseline="30000" dirty="0">
                <a:sym typeface="Symbol" pitchFamily="18" charset="2"/>
              </a:rPr>
              <a:t></a:t>
            </a:r>
            <a:r>
              <a:rPr lang="en-US" sz="2400" dirty="0">
                <a:sym typeface="Symbol" pitchFamily="18" charset="2"/>
              </a:rPr>
              <a:t>C under a constant pressure of 1 atm.  The specific heats of ice, water, and steam are 2.03 J/g-K, 4.18 J/g-K, and 1.84 J/g-K, respectively.  For H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O, </a:t>
            </a:r>
            <a:r>
              <a:rPr lang="en-US" sz="2400" dirty="0" err="1">
                <a:sym typeface="Symbol" pitchFamily="18" charset="2"/>
              </a:rPr>
              <a:t>H</a:t>
            </a:r>
            <a:r>
              <a:rPr lang="en-US" sz="2400" i="1" baseline="-25000" dirty="0" err="1">
                <a:sym typeface="Symbol" pitchFamily="18" charset="2"/>
              </a:rPr>
              <a:t>fus</a:t>
            </a:r>
            <a:r>
              <a:rPr lang="en-US" sz="2400" dirty="0">
                <a:sym typeface="Symbol" pitchFamily="18" charset="2"/>
              </a:rPr>
              <a:t> = 6.01 kJ/mol and </a:t>
            </a:r>
            <a:r>
              <a:rPr lang="en-US" sz="2400" dirty="0" err="1">
                <a:sym typeface="Symbol" pitchFamily="18" charset="2"/>
              </a:rPr>
              <a:t>H</a:t>
            </a:r>
            <a:r>
              <a:rPr lang="en-US" sz="2400" i="1" baseline="-25000" dirty="0" err="1">
                <a:sym typeface="Symbol" pitchFamily="18" charset="2"/>
              </a:rPr>
              <a:t>vap</a:t>
            </a:r>
            <a:r>
              <a:rPr lang="en-US" sz="2400" dirty="0">
                <a:sym typeface="Symbol" pitchFamily="18" charset="2"/>
              </a:rPr>
              <a:t> = 40.67 kJ/mol.</a:t>
            </a:r>
          </a:p>
        </p:txBody>
      </p:sp>
    </p:spTree>
    <p:extLst>
      <p:ext uri="{BB962C8B-B14F-4D97-AF65-F5344CB8AC3E}">
        <p14:creationId xmlns:p14="http://schemas.microsoft.com/office/powerpoint/2010/main" val="36918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Vapor </a:t>
            </a:r>
            <a:r>
              <a:rPr lang="en-US" sz="3800" dirty="0" smtClean="0"/>
              <a:t>Pressure</a:t>
            </a:r>
            <a:endParaRPr lang="en-US" sz="3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2368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vapor pressure </a:t>
            </a:r>
            <a:r>
              <a:rPr lang="en-US" sz="2400" dirty="0"/>
              <a:t>of a liquid is the result of a </a:t>
            </a:r>
            <a:r>
              <a:rPr lang="en-US" sz="2400" dirty="0">
                <a:solidFill>
                  <a:srgbClr val="FF0000"/>
                </a:solidFill>
              </a:rPr>
              <a:t>dynamic equilibrium </a:t>
            </a:r>
            <a:r>
              <a:rPr lang="en-US" sz="2400" dirty="0"/>
              <a:t>between the liquid and gas phases of that liquid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Substances with very high vapor pressures are said to be very </a:t>
            </a:r>
            <a:r>
              <a:rPr lang="en-US" sz="2400" dirty="0">
                <a:solidFill>
                  <a:srgbClr val="FF0000"/>
                </a:solidFill>
              </a:rPr>
              <a:t>volatile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Ex: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24580" name="Picture 4" descr="11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494" y="3363913"/>
            <a:ext cx="5973762" cy="349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Pressure and Boiling Point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144" y="1797629"/>
            <a:ext cx="3768725" cy="4864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 liquid will begin to boil when it’s vapor pressure equals the external pressure acting on the surface of the liquid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Boiling point can be altered by a change in pressure (this is why some cooking directions include high altitude directions)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boiling point of a liquid at 1 </a:t>
            </a:r>
            <a:r>
              <a:rPr lang="en-US" sz="2400" dirty="0" err="1"/>
              <a:t>atm</a:t>
            </a:r>
            <a:r>
              <a:rPr lang="en-US" sz="2400" dirty="0"/>
              <a:t> (760 </a:t>
            </a:r>
            <a:r>
              <a:rPr lang="en-US" sz="2400" dirty="0" err="1"/>
              <a:t>torr</a:t>
            </a:r>
            <a:r>
              <a:rPr lang="en-US" sz="2400" dirty="0"/>
              <a:t>) is referred to as the </a:t>
            </a:r>
            <a:r>
              <a:rPr lang="en-US" sz="2400" dirty="0">
                <a:solidFill>
                  <a:srgbClr val="FF0000"/>
                </a:solidFill>
              </a:rPr>
              <a:t>normal boiling point</a:t>
            </a:r>
          </a:p>
        </p:txBody>
      </p:sp>
      <p:pic>
        <p:nvPicPr>
          <p:cNvPr id="25604" name="Picture 4" descr="11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925638"/>
            <a:ext cx="4227513" cy="421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 Introduction to Structures and Types of Solids--Section </a:t>
            </a:r>
            <a:r>
              <a:rPr lang="en-US" sz="4000" dirty="0" smtClean="0"/>
              <a:t>11.7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51070"/>
          </a:xfrm>
        </p:spPr>
        <p:txBody>
          <a:bodyPr numCol="2"/>
          <a:lstStyle/>
          <a:p>
            <a:r>
              <a:rPr lang="en-US" dirty="0" smtClean="0"/>
              <a:t>Solids can be categorized based on two criteria: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Structure</a:t>
            </a:r>
          </a:p>
          <a:p>
            <a:pPr lvl="2"/>
            <a:r>
              <a:rPr lang="en-US" dirty="0" smtClean="0"/>
              <a:t>Crystalline solid</a:t>
            </a:r>
          </a:p>
          <a:p>
            <a:pPr lvl="2"/>
            <a:r>
              <a:rPr lang="en-US" dirty="0" smtClean="0"/>
              <a:t>Amorphous solid</a:t>
            </a:r>
          </a:p>
          <a:p>
            <a:pPr lvl="1"/>
            <a:r>
              <a:rPr lang="en-US" dirty="0" smtClean="0"/>
              <a:t>Type of bonding</a:t>
            </a:r>
          </a:p>
          <a:p>
            <a:pPr lvl="2"/>
            <a:r>
              <a:rPr lang="en-US" dirty="0" smtClean="0"/>
              <a:t>Covalent-network</a:t>
            </a:r>
          </a:p>
          <a:p>
            <a:pPr lvl="2"/>
            <a:r>
              <a:rPr lang="en-US" dirty="0" smtClean="0"/>
              <a:t>Ionic</a:t>
            </a:r>
          </a:p>
          <a:p>
            <a:pPr lvl="2"/>
            <a:r>
              <a:rPr lang="en-US" dirty="0" smtClean="0"/>
              <a:t>Metallic</a:t>
            </a:r>
          </a:p>
          <a:p>
            <a:pPr lvl="2"/>
            <a:r>
              <a:rPr lang="en-US" dirty="0" smtClean="0"/>
              <a:t>Molecular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Solids, Liquids, and Gases:  A </a:t>
            </a:r>
            <a:r>
              <a:rPr lang="en-US" sz="4000" dirty="0" smtClean="0"/>
              <a:t>Comparison</a:t>
            </a:r>
            <a:endParaRPr lang="en-US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616075"/>
          </a:xfrm>
        </p:spPr>
        <p:txBody>
          <a:bodyPr/>
          <a:lstStyle/>
          <a:p>
            <a:r>
              <a:rPr lang="en-US"/>
              <a:t>The physical state that a substance is most directly influenced by the amount of kinetic energy present in the substance</a:t>
            </a:r>
          </a:p>
        </p:txBody>
      </p:sp>
      <p:pic>
        <p:nvPicPr>
          <p:cNvPr id="7172" name="Picture 4" descr="1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3546475"/>
            <a:ext cx="6019800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Amorphous vs. Crystalline</a:t>
            </a:r>
            <a:endParaRPr lang="en-US" dirty="0"/>
          </a:p>
        </p:txBody>
      </p:sp>
      <p:pic>
        <p:nvPicPr>
          <p:cNvPr id="4" name="Picture 6" descr="11_30crystal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643" y="1755298"/>
            <a:ext cx="4345956" cy="3833972"/>
          </a:xfrm>
          <a:prstGeom prst="rect">
            <a:avLst/>
          </a:prstGeom>
        </p:spPr>
      </p:pic>
      <p:pic>
        <p:nvPicPr>
          <p:cNvPr id="5" name="Picture 5" descr="11_30amorpho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5870" y="1618852"/>
            <a:ext cx="3994150" cy="4106863"/>
          </a:xfrm>
        </p:spPr>
      </p:pic>
      <p:sp>
        <p:nvSpPr>
          <p:cNvPr id="6" name="TextBox 5"/>
          <p:cNvSpPr txBox="1"/>
          <p:nvPr/>
        </p:nvSpPr>
        <p:spPr>
          <a:xfrm>
            <a:off x="285750" y="5783580"/>
            <a:ext cx="4160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Crystalline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 Very organized, repeating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8670" y="5791200"/>
            <a:ext cx="43967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Amorphous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 Covalently bound, but not as organized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in Solids</a:t>
            </a:r>
            <a:br>
              <a:rPr lang="en-US" dirty="0" smtClean="0"/>
            </a:br>
            <a:r>
              <a:rPr lang="en-US" dirty="0" smtClean="0"/>
              <a:t>Section 11.8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Solids can be further classified by the types of intermolecular forces at work in the sample</a:t>
            </a:r>
          </a:p>
          <a:p>
            <a:pPr lvl="1"/>
            <a:r>
              <a:rPr lang="en-US" dirty="0" smtClean="0"/>
              <a:t>Molecular</a:t>
            </a:r>
          </a:p>
          <a:p>
            <a:pPr lvl="1"/>
            <a:r>
              <a:rPr lang="en-US" dirty="0" smtClean="0"/>
              <a:t>Covalent-network</a:t>
            </a:r>
          </a:p>
          <a:p>
            <a:pPr lvl="1"/>
            <a:r>
              <a:rPr lang="en-US" dirty="0" smtClean="0"/>
              <a:t>Ionic</a:t>
            </a:r>
          </a:p>
          <a:p>
            <a:pPr lvl="1"/>
            <a:r>
              <a:rPr lang="en-US" dirty="0" smtClean="0"/>
              <a:t>Metallic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337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Molecular Solids</a:t>
            </a:r>
          </a:p>
          <a:p>
            <a:pPr lvl="1"/>
            <a:r>
              <a:rPr lang="en-US" sz="2000" dirty="0" smtClean="0"/>
              <a:t>Forces at work:  London dispersion, dipole-dipole, H-bonding</a:t>
            </a:r>
          </a:p>
          <a:p>
            <a:pPr lvl="1"/>
            <a:r>
              <a:rPr lang="en-US" sz="2000" dirty="0" smtClean="0"/>
              <a:t>Ex:  </a:t>
            </a:r>
            <a:r>
              <a:rPr lang="en-US" sz="2000" dirty="0" err="1" smtClean="0"/>
              <a:t>Ar</a:t>
            </a:r>
            <a:r>
              <a:rPr lang="en-US" sz="2000" dirty="0" smtClean="0"/>
              <a:t>, </a:t>
            </a:r>
            <a:r>
              <a:rPr lang="en-US" sz="2000" dirty="0" err="1" smtClean="0"/>
              <a:t>CH</a:t>
            </a:r>
            <a:r>
              <a:rPr lang="en-US" sz="2000" baseline="-25000" dirty="0" err="1" smtClean="0"/>
              <a:t>4</a:t>
            </a:r>
            <a:r>
              <a:rPr lang="en-US" sz="2000" dirty="0" smtClean="0"/>
              <a:t>,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s</a:t>
            </a:r>
            <a:r>
              <a:rPr lang="en-US" sz="2000" dirty="0" smtClean="0"/>
              <a:t>),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Covalent-Network Solids</a:t>
            </a:r>
          </a:p>
          <a:p>
            <a:pPr lvl="1"/>
            <a:r>
              <a:rPr lang="en-US" sz="2000" dirty="0" smtClean="0"/>
              <a:t>Forces at work:  Covalent bonds</a:t>
            </a:r>
          </a:p>
          <a:p>
            <a:pPr lvl="1"/>
            <a:r>
              <a:rPr lang="en-US" sz="2000" dirty="0" smtClean="0"/>
              <a:t>Essentially one gigantic molecule</a:t>
            </a:r>
          </a:p>
          <a:p>
            <a:pPr lvl="1"/>
            <a:r>
              <a:rPr lang="en-US" sz="2000" dirty="0" smtClean="0"/>
              <a:t>Ex:  Diamond, </a:t>
            </a:r>
            <a:r>
              <a:rPr lang="en-US" sz="2000" dirty="0" err="1" smtClean="0"/>
              <a:t>SiO</a:t>
            </a:r>
            <a:r>
              <a:rPr lang="en-US" sz="2000" baseline="-25000" dirty="0" err="1" smtClean="0"/>
              <a:t>2</a:t>
            </a:r>
            <a:r>
              <a:rPr lang="en-US" sz="2000" dirty="0" smtClean="0"/>
              <a:t> (quartz)</a:t>
            </a:r>
            <a:endParaRPr lang="en-US" sz="2000" dirty="0"/>
          </a:p>
        </p:txBody>
      </p:sp>
      <p:pic>
        <p:nvPicPr>
          <p:cNvPr id="4" name="Picture 13" descr="11_41diam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4576762"/>
            <a:ext cx="498157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0" y="3936681"/>
            <a:ext cx="204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Covalent-Network solids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Ionic Solids</a:t>
            </a:r>
          </a:p>
          <a:p>
            <a:pPr lvl="1"/>
            <a:r>
              <a:rPr lang="en-US" dirty="0" smtClean="0"/>
              <a:t>Made up of ionic compounds</a:t>
            </a:r>
          </a:p>
          <a:p>
            <a:pPr lvl="1"/>
            <a:r>
              <a:rPr lang="en-US" dirty="0" smtClean="0"/>
              <a:t>Forces at work:  Ion-ion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Metallic Solids</a:t>
            </a:r>
          </a:p>
          <a:p>
            <a:pPr lvl="1"/>
            <a:r>
              <a:rPr lang="en-US" dirty="0" smtClean="0"/>
              <a:t>Made up of metallic elements </a:t>
            </a:r>
          </a:p>
          <a:p>
            <a:pPr lvl="1"/>
            <a:r>
              <a:rPr lang="en-US" dirty="0" smtClean="0"/>
              <a:t>Forces at work:  Metallic bonds</a:t>
            </a:r>
          </a:p>
        </p:txBody>
      </p:sp>
    </p:spTree>
    <p:extLst>
      <p:ext uri="{BB962C8B-B14F-4D97-AF65-F5344CB8AC3E}">
        <p14:creationId xmlns:p14="http://schemas.microsoft.com/office/powerpoint/2010/main" val="39177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Bonding in Metals </a:t>
            </a:r>
            <a:br>
              <a:rPr lang="en-US" dirty="0" smtClean="0"/>
            </a:br>
            <a:r>
              <a:rPr lang="en-US" dirty="0" smtClean="0"/>
              <a:t>Section 10.4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389120" cy="4465320"/>
          </a:xfrm>
        </p:spPr>
        <p:txBody>
          <a:bodyPr/>
          <a:lstStyle/>
          <a:p>
            <a:r>
              <a:rPr lang="en-US" sz="2400" dirty="0" smtClean="0"/>
              <a:t>Metallic bonds are more than simply dispersion forces between atoms of metals</a:t>
            </a:r>
          </a:p>
          <a:p>
            <a:pPr lvl="1"/>
            <a:r>
              <a:rPr lang="en-US" sz="2000" dirty="0" smtClean="0"/>
              <a:t>Much stronger than that</a:t>
            </a:r>
          </a:p>
          <a:p>
            <a:r>
              <a:rPr lang="en-US" sz="2400" dirty="0" smtClean="0"/>
              <a:t>The bonding is best described as the valence electrons spread out over the entire sample of metal</a:t>
            </a:r>
          </a:p>
          <a:p>
            <a:pPr lvl="1"/>
            <a:r>
              <a:rPr lang="en-US" sz="2000" dirty="0" smtClean="0"/>
              <a:t>Sea of electrons</a:t>
            </a:r>
            <a:endParaRPr lang="en-US" sz="2000" dirty="0"/>
          </a:p>
        </p:txBody>
      </p:sp>
      <p:pic>
        <p:nvPicPr>
          <p:cNvPr id="4" name="Picture 7" descr="11_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>
            <a:fillRect/>
          </a:stretch>
        </p:blipFill>
        <p:spPr>
          <a:xfrm>
            <a:off x="5139690" y="2240280"/>
            <a:ext cx="3810000" cy="36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Intermolecular Forces</a:t>
            </a:r>
            <a:br>
              <a:rPr lang="en-US" sz="4000" dirty="0"/>
            </a:br>
            <a:r>
              <a:rPr lang="en-US" sz="4000" dirty="0"/>
              <a:t>Section </a:t>
            </a:r>
            <a:r>
              <a:rPr lang="en-US" sz="4000" dirty="0" smtClean="0"/>
              <a:t>10.1</a:t>
            </a:r>
            <a:endParaRPr lang="en-US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physical properties of liquids are largely dominated by the effects of intermolecular forces</a:t>
            </a:r>
          </a:p>
          <a:p>
            <a:pPr lvl="1"/>
            <a:r>
              <a:rPr lang="en-US" dirty="0"/>
              <a:t>Vapor pressure</a:t>
            </a:r>
          </a:p>
          <a:p>
            <a:pPr lvl="1"/>
            <a:r>
              <a:rPr lang="en-US" dirty="0"/>
              <a:t>Boiling point</a:t>
            </a:r>
          </a:p>
          <a:p>
            <a:pPr lvl="1"/>
            <a:r>
              <a:rPr lang="en-US" dirty="0"/>
              <a:t>Melting </a:t>
            </a:r>
            <a:r>
              <a:rPr lang="en-US" dirty="0" smtClean="0"/>
              <a:t>point</a:t>
            </a:r>
          </a:p>
          <a:p>
            <a:pPr lvl="1"/>
            <a:r>
              <a:rPr lang="en-US" dirty="0" smtClean="0"/>
              <a:t>Surface Tension</a:t>
            </a:r>
          </a:p>
          <a:p>
            <a:pPr lvl="1"/>
            <a:r>
              <a:rPr lang="en-US" dirty="0" smtClean="0"/>
              <a:t>Capillary Action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Ion-Ion Interactions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514600"/>
          </a:xfrm>
        </p:spPr>
        <p:txBody>
          <a:bodyPr/>
          <a:lstStyle/>
          <a:p>
            <a:r>
              <a:rPr lang="en-US"/>
              <a:t>Strongest interaction</a:t>
            </a:r>
          </a:p>
          <a:p>
            <a:pPr lvl="1"/>
            <a:r>
              <a:rPr lang="en-US"/>
              <a:t>Most often are found in ionic solids (very few ionic liquids)</a:t>
            </a:r>
          </a:p>
          <a:p>
            <a:pPr lvl="1"/>
            <a:r>
              <a:rPr lang="en-US"/>
              <a:t>Strongest because it involves a full negative and positive charge (not partial)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Ion-Dipole Forces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706563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Ion-dipole forces</a:t>
            </a:r>
            <a:r>
              <a:rPr lang="en-US"/>
              <a:t> exist between an ion with a full charge and the oppositely charged end of a dipole on a different molecule</a:t>
            </a:r>
          </a:p>
        </p:txBody>
      </p:sp>
      <p:pic>
        <p:nvPicPr>
          <p:cNvPr id="10244" name="Picture 4" descr="11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14738"/>
            <a:ext cx="5057775" cy="324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Dipole-dipole Forces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754563" cy="3886200"/>
          </a:xfrm>
        </p:spPr>
        <p:txBody>
          <a:bodyPr/>
          <a:lstStyle/>
          <a:p>
            <a:r>
              <a:rPr lang="en-US" sz="2800" dirty="0"/>
              <a:t>Similar to ion-dipole, but involves the alignment of dipoles of two different polar compounds</a:t>
            </a:r>
          </a:p>
          <a:p>
            <a:pPr lvl="1"/>
            <a:r>
              <a:rPr lang="en-US" sz="2400" dirty="0"/>
              <a:t>The strength of dipole-dipole interactions increases as the strength of the </a:t>
            </a:r>
            <a:r>
              <a:rPr lang="en-US" sz="2400" i="1" dirty="0" smtClean="0"/>
              <a:t>bond</a:t>
            </a:r>
            <a:r>
              <a:rPr lang="en-US" sz="2400" dirty="0" smtClean="0"/>
              <a:t> dipoles increase</a:t>
            </a:r>
            <a:endParaRPr lang="en-US" sz="2400" dirty="0"/>
          </a:p>
        </p:txBody>
      </p:sp>
      <p:pic>
        <p:nvPicPr>
          <p:cNvPr id="11268" name="Picture 4" descr="11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2241550"/>
            <a:ext cx="4164013" cy="338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H-Bonding (Special Case of Dipole-Dipole Interaction)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 H-bond to form the following two criteria must be met:</a:t>
            </a:r>
          </a:p>
          <a:p>
            <a:pPr lvl="1"/>
            <a:r>
              <a:rPr lang="en-US"/>
              <a:t>A covalent bond containing hydrogen must exist (N-H, O-H, or F-H bond)</a:t>
            </a:r>
          </a:p>
          <a:p>
            <a:pPr lvl="2"/>
            <a:r>
              <a:rPr lang="en-US"/>
              <a:t>H-bond donor</a:t>
            </a:r>
          </a:p>
          <a:p>
            <a:pPr lvl="1"/>
            <a:r>
              <a:rPr lang="en-US"/>
              <a:t>A lone pair of electrons must exist</a:t>
            </a:r>
          </a:p>
          <a:p>
            <a:pPr lvl="2"/>
            <a:r>
              <a:rPr lang="en-US"/>
              <a:t>H-bond acceptor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London Dispersion Forces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London dispersion forces</a:t>
            </a:r>
            <a:r>
              <a:rPr lang="en-US"/>
              <a:t> exist for every single molecule (both polar and nonpolar)</a:t>
            </a:r>
          </a:p>
          <a:p>
            <a:r>
              <a:rPr lang="en-US"/>
              <a:t>They are the only intermolecular force present for nonpolar molecules or atoms, however</a:t>
            </a:r>
          </a:p>
          <a:p>
            <a:r>
              <a:rPr lang="en-US"/>
              <a:t>Strength of dispersion forces depends on the </a:t>
            </a:r>
            <a:r>
              <a:rPr lang="en-US">
                <a:solidFill>
                  <a:srgbClr val="FF3300"/>
                </a:solidFill>
              </a:rPr>
              <a:t>polarizability</a:t>
            </a:r>
            <a:r>
              <a:rPr lang="en-US"/>
              <a:t> of the atom or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Polarizability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polarizability of a molecule describes the extent to which the electron distribution can be altered creating an </a:t>
            </a:r>
            <a:r>
              <a:rPr lang="en-US" sz="2800">
                <a:solidFill>
                  <a:srgbClr val="FF3300"/>
                </a:solidFill>
              </a:rPr>
              <a:t>instantaneous dipole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As a result, large atoms or molecules tend to have stronger dispersion forces than smaller</a:t>
            </a:r>
          </a:p>
        </p:txBody>
      </p:sp>
      <p:pic>
        <p:nvPicPr>
          <p:cNvPr id="13316" name="Picture 4" descr="11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" y="4095750"/>
            <a:ext cx="76200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274</TotalTime>
  <Words>881</Words>
  <Application>Microsoft Office PowerPoint</Application>
  <PresentationFormat>On-screen Show (4:3)</PresentationFormat>
  <Paragraphs>118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Symbol</vt:lpstr>
      <vt:lpstr>Times New Roman</vt:lpstr>
      <vt:lpstr>Wingdings</vt:lpstr>
      <vt:lpstr>Pixel</vt:lpstr>
      <vt:lpstr>iRespondQuestionMaster</vt:lpstr>
      <vt:lpstr>iRespondGraphMaster</vt:lpstr>
      <vt:lpstr>Equation</vt:lpstr>
      <vt:lpstr>Liquids and Solids</vt:lpstr>
      <vt:lpstr>Solids, Liquids, and Gases:  A Comparison</vt:lpstr>
      <vt:lpstr>Intermolecular Forces Section 10.1</vt:lpstr>
      <vt:lpstr>Ion-Ion Interactions</vt:lpstr>
      <vt:lpstr>Ion-Dipole Forces</vt:lpstr>
      <vt:lpstr>Dipole-dipole Forces</vt:lpstr>
      <vt:lpstr>H-Bonding (Special Case of Dipole-Dipole Interaction)</vt:lpstr>
      <vt:lpstr>London Dispersion Forces</vt:lpstr>
      <vt:lpstr>Polarizability</vt:lpstr>
      <vt:lpstr>Predicting Boiling Points Using IMFs</vt:lpstr>
      <vt:lpstr>Vapor Pressure and Changes of State--Section 10.8</vt:lpstr>
      <vt:lpstr>Heat of Fusion and Heat of Vaporization</vt:lpstr>
      <vt:lpstr>Comparison</vt:lpstr>
      <vt:lpstr>Heat of Sublimation</vt:lpstr>
      <vt:lpstr>Heating Curves</vt:lpstr>
      <vt:lpstr>Enthalpy Changes Associated with Phase Changes</vt:lpstr>
      <vt:lpstr>Vapor Pressure</vt:lpstr>
      <vt:lpstr>Vapor Pressure and Boiling Point</vt:lpstr>
      <vt:lpstr>An Introduction to Structures and Types of Solids--Section 11.7</vt:lpstr>
      <vt:lpstr>Amorphous vs. Crystalline</vt:lpstr>
      <vt:lpstr>Bonding in Solids Section 11.8</vt:lpstr>
      <vt:lpstr>Types of Solids</vt:lpstr>
      <vt:lpstr>Types of Solids (cont.)</vt:lpstr>
      <vt:lpstr>Structure and Bonding in Metals  Section 10.4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Intermolecular Forces, Solids, and Liquids</dc:title>
  <dc:creator>Cobb County School District</dc:creator>
  <cp:lastModifiedBy>John Cody</cp:lastModifiedBy>
  <cp:revision>15</cp:revision>
  <dcterms:created xsi:type="dcterms:W3CDTF">2009-02-16T17:58:38Z</dcterms:created>
  <dcterms:modified xsi:type="dcterms:W3CDTF">2018-10-02T13:05:58Z</dcterms:modified>
</cp:coreProperties>
</file>